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Comfortaa"/>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Comforta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2bff5550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2bff555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2bff5550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2bff5550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4e2b01bf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4e2b01bf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2bff5550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2bff5550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4e2b01bf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4e2b01bf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4e2b01bf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4e2b01bf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4e2b01bf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4e2b01bf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4e2b01bf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4e2b01bf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4e2b01bf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4e2b01bf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4e2b01bf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4e2b01bf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2ee85a34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2ee85a34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4e2b01bf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4e2b01bf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e2b01bf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e2b01bf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e2b01bf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e2b01bf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4e2b01bf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4e2b01bf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4e2b01bf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4e2b01bf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4e2b01bf3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4e2b01bf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4e2b01bf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4e2b01bf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4e2b01bf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4e2b01bf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4e2b01bf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4e2b01bf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4e2b01bf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4e2b01bf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4bd4129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4bd4129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4e2b01bf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4e2b01bf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4e2b01bf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4e2b01bf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4e2b01bf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4e2b01bf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4e2b01bf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4e2b01bf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4e2b01bf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4e2b01bf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happens when the axes shift by 90 degrees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4e2b01bf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4e2b01bf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2bff5550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2bff5550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400">
                <a:solidFill>
                  <a:srgbClr val="2B2B2B"/>
                </a:solidFill>
                <a:latin typeface="Comfortaa"/>
                <a:ea typeface="Comfortaa"/>
                <a:cs typeface="Comfortaa"/>
                <a:sym typeface="Comfortaa"/>
              </a:rPr>
              <a:t>Description</a:t>
            </a:r>
            <a:endParaRPr b="1" sz="1400">
              <a:solidFill>
                <a:srgbClr val="2B2B2B"/>
              </a:solidFill>
              <a:latin typeface="Comfortaa"/>
              <a:ea typeface="Comfortaa"/>
              <a:cs typeface="Comfortaa"/>
              <a:sym typeface="Comfortaa"/>
            </a:endParaRPr>
          </a:p>
          <a:p>
            <a:pPr indent="0" lvl="0" marL="0" rtl="0" algn="l">
              <a:spcBef>
                <a:spcPts val="4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4e2b01bf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4e2b01bf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6363"/>
              </a:lnSpc>
              <a:spcBef>
                <a:spcPts val="1000"/>
              </a:spcBef>
              <a:spcAft>
                <a:spcPts val="0"/>
              </a:spcAft>
              <a:buClr>
                <a:schemeClr val="dk1"/>
              </a:buClr>
              <a:buSzPts val="1100"/>
              <a:buFont typeface="Arial"/>
              <a:buNone/>
            </a:pPr>
            <a:r>
              <a:t/>
            </a:r>
            <a:endParaRPr sz="1000">
              <a:solidFill>
                <a:srgbClr val="5C5C5C"/>
              </a:solidFill>
            </a:endParaRPr>
          </a:p>
          <a:p>
            <a:pPr indent="0" lvl="0" marL="0" rtl="0" algn="l">
              <a:spcBef>
                <a:spcPts val="10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4e2b01bf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4e2b01bf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4e2b01bf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4e2b01bf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6363"/>
              </a:lnSpc>
              <a:spcBef>
                <a:spcPts val="1000"/>
              </a:spcBef>
              <a:spcAft>
                <a:spcPts val="0"/>
              </a:spcAft>
              <a:buClr>
                <a:schemeClr val="dk1"/>
              </a:buClr>
              <a:buSzPts val="1100"/>
              <a:buFont typeface="Arial"/>
              <a:buNone/>
            </a:pPr>
            <a:r>
              <a:t/>
            </a:r>
            <a:endParaRPr sz="1000">
              <a:solidFill>
                <a:srgbClr val="5C5C5C"/>
              </a:solidFill>
            </a:endParaRPr>
          </a:p>
          <a:p>
            <a:pPr indent="0" lvl="0" marL="0" rtl="0" algn="l">
              <a:spcBef>
                <a:spcPts val="10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2ee85a34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2ee85a34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2bff5550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2bff5550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400">
                <a:solidFill>
                  <a:srgbClr val="2B2B2B"/>
                </a:solidFill>
                <a:latin typeface="Comfortaa"/>
                <a:ea typeface="Comfortaa"/>
                <a:cs typeface="Comfortaa"/>
                <a:sym typeface="Comfortaa"/>
              </a:rPr>
              <a:t>Description</a:t>
            </a:r>
            <a:endParaRPr b="1" sz="1400">
              <a:solidFill>
                <a:srgbClr val="2B2B2B"/>
              </a:solidFill>
              <a:latin typeface="Comfortaa"/>
              <a:ea typeface="Comfortaa"/>
              <a:cs typeface="Comfortaa"/>
              <a:sym typeface="Comfortaa"/>
            </a:endParaRPr>
          </a:p>
          <a:p>
            <a:pPr indent="0" lvl="0" marL="0" rtl="0" algn="l">
              <a:lnSpc>
                <a:spcPct val="136363"/>
              </a:lnSpc>
              <a:spcBef>
                <a:spcPts val="1000"/>
              </a:spcBef>
              <a:spcAft>
                <a:spcPts val="0"/>
              </a:spcAft>
              <a:buClr>
                <a:schemeClr val="dk1"/>
              </a:buClr>
              <a:buSzPts val="1100"/>
              <a:buFont typeface="Arial"/>
              <a:buNone/>
            </a:pPr>
            <a:r>
              <a:rPr lang="en" sz="1000">
                <a:solidFill>
                  <a:srgbClr val="5C5C5C"/>
                </a:solidFill>
              </a:rPr>
              <a:t>As known as a </a:t>
            </a:r>
            <a:r>
              <a:rPr i="1" lang="en" sz="1000">
                <a:solidFill>
                  <a:srgbClr val="5C5C5C"/>
                </a:solidFill>
              </a:rPr>
              <a:t>Stemplot, Stem &amp; Leaf Display</a:t>
            </a:r>
            <a:r>
              <a:rPr lang="en" sz="1000">
                <a:solidFill>
                  <a:srgbClr val="5C5C5C"/>
                </a:solidFill>
              </a:rPr>
              <a:t>.</a:t>
            </a:r>
            <a:endParaRPr sz="1000">
              <a:solidFill>
                <a:srgbClr val="5C5C5C"/>
              </a:solidFill>
            </a:endParaRPr>
          </a:p>
          <a:p>
            <a:pPr indent="0" lvl="0" marL="0" rtl="0" algn="l">
              <a:lnSpc>
                <a:spcPct val="136363"/>
              </a:lnSpc>
              <a:spcBef>
                <a:spcPts val="1000"/>
              </a:spcBef>
              <a:spcAft>
                <a:spcPts val="0"/>
              </a:spcAft>
              <a:buClr>
                <a:schemeClr val="dk1"/>
              </a:buClr>
              <a:buSzPts val="1100"/>
              <a:buFont typeface="Arial"/>
              <a:buNone/>
            </a:pPr>
            <a:r>
              <a:rPr lang="en" sz="1000">
                <a:solidFill>
                  <a:srgbClr val="5C5C5C"/>
                </a:solidFill>
              </a:rPr>
              <a:t>Stem &amp; Leaf Plots are a way of organising data via their </a:t>
            </a:r>
            <a:r>
              <a:rPr b="1" lang="en" sz="1000">
                <a:solidFill>
                  <a:srgbClr val="5C5C5C"/>
                </a:solidFill>
              </a:rPr>
              <a:t>place value</a:t>
            </a:r>
            <a:r>
              <a:rPr lang="en" sz="1000">
                <a:solidFill>
                  <a:srgbClr val="5C5C5C"/>
                </a:solidFill>
              </a:rPr>
              <a:t> to show the distribution of data. Place values are shown ascending downwards on a </a:t>
            </a:r>
            <a:r>
              <a:rPr b="1" lang="en" sz="1000">
                <a:solidFill>
                  <a:srgbClr val="5C5C5C"/>
                </a:solidFill>
              </a:rPr>
              <a:t>"stem"</a:t>
            </a:r>
            <a:r>
              <a:rPr lang="en" sz="1000">
                <a:solidFill>
                  <a:srgbClr val="5C5C5C"/>
                </a:solidFill>
              </a:rPr>
              <a:t> column, typically but not always in tens. Data that is within each place value is listed and extends sideways from it as a </a:t>
            </a:r>
            <a:r>
              <a:rPr b="1" lang="en" sz="1000">
                <a:solidFill>
                  <a:srgbClr val="5C5C5C"/>
                </a:solidFill>
              </a:rPr>
              <a:t>"leaf"</a:t>
            </a:r>
            <a:r>
              <a:rPr lang="en" sz="1000">
                <a:solidFill>
                  <a:srgbClr val="5C5C5C"/>
                </a:solidFill>
              </a:rPr>
              <a:t>.</a:t>
            </a:r>
            <a:endParaRPr sz="1000">
              <a:solidFill>
                <a:srgbClr val="5C5C5C"/>
              </a:solidFill>
            </a:endParaRPr>
          </a:p>
          <a:p>
            <a:pPr indent="0" lvl="0" marL="0" rtl="0" algn="l">
              <a:lnSpc>
                <a:spcPct val="136363"/>
              </a:lnSpc>
              <a:spcBef>
                <a:spcPts val="1000"/>
              </a:spcBef>
              <a:spcAft>
                <a:spcPts val="0"/>
              </a:spcAft>
              <a:buClr>
                <a:schemeClr val="dk1"/>
              </a:buClr>
              <a:buSzPts val="1100"/>
              <a:buFont typeface="Arial"/>
              <a:buNone/>
            </a:pPr>
            <a:r>
              <a:rPr lang="en" sz="1000">
                <a:solidFill>
                  <a:srgbClr val="5C5C5C"/>
                </a:solidFill>
              </a:rPr>
              <a:t>So in a dataset of </a:t>
            </a:r>
            <a:r>
              <a:rPr b="1" lang="en" sz="1000">
                <a:solidFill>
                  <a:srgbClr val="5C5C5C"/>
                </a:solidFill>
              </a:rPr>
              <a:t>(4,11,2,20,17,23)</a:t>
            </a:r>
            <a:r>
              <a:rPr lang="en" sz="1000">
                <a:solidFill>
                  <a:srgbClr val="5C5C5C"/>
                </a:solidFill>
              </a:rPr>
              <a:t> the data would be arranged based on their 10's digit but have only their 1's digit displayed:</a:t>
            </a:r>
            <a:endParaRPr sz="1000">
              <a:solidFill>
                <a:srgbClr val="5C5C5C"/>
              </a:solidFill>
            </a:endParaRPr>
          </a:p>
          <a:p>
            <a:pPr indent="0" lvl="0" marL="0" rtl="0" algn="l">
              <a:lnSpc>
                <a:spcPct val="136363"/>
              </a:lnSpc>
              <a:spcBef>
                <a:spcPts val="1000"/>
              </a:spcBef>
              <a:spcAft>
                <a:spcPts val="0"/>
              </a:spcAft>
              <a:buClr>
                <a:schemeClr val="dk1"/>
              </a:buClr>
              <a:buSzPts val="1100"/>
              <a:buFont typeface="Arial"/>
              <a:buNone/>
            </a:pPr>
            <a:r>
              <a:rPr b="1" lang="en" sz="1000">
                <a:solidFill>
                  <a:srgbClr val="5C5C5C"/>
                </a:solidFill>
              </a:rPr>
              <a:t>0</a:t>
            </a:r>
            <a:r>
              <a:rPr lang="en" sz="1000">
                <a:solidFill>
                  <a:srgbClr val="5C5C5C"/>
                </a:solidFill>
              </a:rPr>
              <a:t> - 2, 4</a:t>
            </a:r>
            <a:endParaRPr sz="1000">
              <a:solidFill>
                <a:srgbClr val="5C5C5C"/>
              </a:solidFill>
            </a:endParaRPr>
          </a:p>
          <a:p>
            <a:pPr indent="0" lvl="0" marL="0" rtl="0" algn="l">
              <a:lnSpc>
                <a:spcPct val="136363"/>
              </a:lnSpc>
              <a:spcBef>
                <a:spcPts val="1000"/>
              </a:spcBef>
              <a:spcAft>
                <a:spcPts val="0"/>
              </a:spcAft>
              <a:buClr>
                <a:schemeClr val="dk1"/>
              </a:buClr>
              <a:buSzPts val="1100"/>
              <a:buFont typeface="Arial"/>
              <a:buNone/>
            </a:pPr>
            <a:r>
              <a:rPr b="1" lang="en" sz="1000">
                <a:solidFill>
                  <a:srgbClr val="5C5C5C"/>
                </a:solidFill>
              </a:rPr>
              <a:t>10</a:t>
            </a:r>
            <a:r>
              <a:rPr lang="en" sz="1000">
                <a:solidFill>
                  <a:srgbClr val="5C5C5C"/>
                </a:solidFill>
              </a:rPr>
              <a:t> - 1, 7</a:t>
            </a:r>
            <a:endParaRPr sz="1000">
              <a:solidFill>
                <a:srgbClr val="5C5C5C"/>
              </a:solidFill>
            </a:endParaRPr>
          </a:p>
          <a:p>
            <a:pPr indent="0" lvl="0" marL="0" rtl="0" algn="l">
              <a:lnSpc>
                <a:spcPct val="136363"/>
              </a:lnSpc>
              <a:spcBef>
                <a:spcPts val="1000"/>
              </a:spcBef>
              <a:spcAft>
                <a:spcPts val="0"/>
              </a:spcAft>
              <a:buClr>
                <a:schemeClr val="dk1"/>
              </a:buClr>
              <a:buSzPts val="1100"/>
              <a:buFont typeface="Arial"/>
              <a:buNone/>
            </a:pPr>
            <a:r>
              <a:rPr b="1" lang="en" sz="1000">
                <a:solidFill>
                  <a:srgbClr val="5C5C5C"/>
                </a:solidFill>
              </a:rPr>
              <a:t>20</a:t>
            </a:r>
            <a:r>
              <a:rPr lang="en" sz="1000">
                <a:solidFill>
                  <a:srgbClr val="5C5C5C"/>
                </a:solidFill>
              </a:rPr>
              <a:t> - 0, 3</a:t>
            </a:r>
            <a:endParaRPr sz="1000">
              <a:solidFill>
                <a:srgbClr val="5C5C5C"/>
              </a:solidFill>
            </a:endParaRPr>
          </a:p>
          <a:p>
            <a:pPr indent="0" lvl="0" marL="0" rtl="0" algn="l">
              <a:lnSpc>
                <a:spcPct val="136363"/>
              </a:lnSpc>
              <a:spcBef>
                <a:spcPts val="1000"/>
              </a:spcBef>
              <a:spcAft>
                <a:spcPts val="0"/>
              </a:spcAft>
              <a:buClr>
                <a:schemeClr val="dk1"/>
              </a:buClr>
              <a:buSzPts val="1100"/>
              <a:buFont typeface="Arial"/>
              <a:buNone/>
            </a:pPr>
            <a:r>
              <a:rPr lang="en" sz="1000">
                <a:solidFill>
                  <a:srgbClr val="5C5C5C"/>
                </a:solidFill>
              </a:rPr>
              <a:t>As well as giving readers a quick overview of the data distribution, Stem &amp; Leaf Plots are useful for highlighting outliers and finding the mode. Displaying the data (mostly) raw makes Stem &amp; Leaf Plots useful as a reference tool, such as a public transport schedule. If you have two datasets, then a back-to-back or double Stem &amp; Leaf Plot can be used to compare the two datasets together.</a:t>
            </a:r>
            <a:endParaRPr sz="1000">
              <a:solidFill>
                <a:srgbClr val="5C5C5C"/>
              </a:solidFill>
            </a:endParaRPr>
          </a:p>
          <a:p>
            <a:pPr indent="0" lvl="0" marL="0" rtl="0" algn="l">
              <a:lnSpc>
                <a:spcPct val="136363"/>
              </a:lnSpc>
              <a:spcBef>
                <a:spcPts val="1000"/>
              </a:spcBef>
              <a:spcAft>
                <a:spcPts val="0"/>
              </a:spcAft>
              <a:buClr>
                <a:schemeClr val="dk1"/>
              </a:buClr>
              <a:buSzPts val="1100"/>
              <a:buFont typeface="Arial"/>
              <a:buNone/>
            </a:pPr>
            <a:r>
              <a:rPr lang="en" sz="1000">
                <a:solidFill>
                  <a:srgbClr val="5C5C5C"/>
                </a:solidFill>
              </a:rPr>
              <a:t>In terms of weaknesses, Stem &amp; Leaf Plots are limited in the size of dataset they can handle. Too little and they become pointless, too much and the chart becomes over-cluttered.</a:t>
            </a:r>
            <a:endParaRPr sz="1000">
              <a:solidFill>
                <a:srgbClr val="5C5C5C"/>
              </a:solidFill>
            </a:endParaRPr>
          </a:p>
          <a:p>
            <a:pPr indent="0" lvl="0" marL="0" rtl="0" algn="l">
              <a:lnSpc>
                <a:spcPct val="115000"/>
              </a:lnSpc>
              <a:spcBef>
                <a:spcPts val="10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9266b71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9266b71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9266b71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9266b71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9266b71f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9266b71f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2ee85a34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2ee85a34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grafana---back-end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4e2b01b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4e2b01b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4e2b01bf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4e2b01bf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2bff555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2bff55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2bff5550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2bff5550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archive.nytimes.com/www.nytimes.com/interactive/2009/07/31/business/20080801-metrics-graphic.html"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excelcharts.com/charting-around-the-clock/"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peltiertech.com/radar-around-the-clock/"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hyperlink" Target="https://boraberan.wordpress.com/2014/03/30/creating-coxcomb-charts-in-tableau/" TargetMode="External"/><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l.acm.org/doi/10.5555/1556176.1556198"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hyperlink" Target="https://towardsdatascience.com/a-history-of-polar-area-coxcomb-rose-charts-how-to-make-them-in-rs-ggplot2-a1b1ce2defd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dougmccune.com/blog/2011/04/26/visualizing-time-with-the-double-time-bar-char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dougmccune.com/blog/2011/04/26/visualizing-time-with-the-double-time-bar-chart/"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atavizcatalogue.com/search/comparisons.html" TargetMode="External"/><Relationship Id="rId4" Type="http://schemas.openxmlformats.org/officeDocument/2006/relationships/hyperlink" Target="https://datavizcatalogue.com/search/relationships.html" TargetMode="External"/><Relationship Id="rId5" Type="http://schemas.openxmlformats.org/officeDocument/2006/relationships/hyperlink" Target="https://datavizcatalogue.com/search/proportions.html" TargetMode="External"/><Relationship Id="rId6" Type="http://schemas.openxmlformats.org/officeDocument/2006/relationships/hyperlink" Target="https://datavizcatalogue.com/search/pattern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l.acm.org/doi/10.1145/1435473.1435490"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i.org/10.1145/3371158.3371170"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i.org/10.1145/3371158.3371170"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betterment.com/resources/accessible-data-visualization/" TargetMode="External"/><Relationship Id="rId4" Type="http://schemas.openxmlformats.org/officeDocument/2006/relationships/image" Target="../media/image9.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css-tricks.com/understanding-web-accessibility-color-contrast-guidelines-and-ratios/"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Visualization SONYC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2"/>
          <p:cNvPicPr preferRelativeResize="0"/>
          <p:nvPr/>
        </p:nvPicPr>
        <p:blipFill>
          <a:blip r:embed="rId3">
            <a:alphaModFix/>
          </a:blip>
          <a:stretch>
            <a:fillRect/>
          </a:stretch>
        </p:blipFill>
        <p:spPr>
          <a:xfrm>
            <a:off x="245025" y="906875"/>
            <a:ext cx="3833501" cy="3416400"/>
          </a:xfrm>
          <a:prstGeom prst="rect">
            <a:avLst/>
          </a:prstGeom>
          <a:noFill/>
          <a:ln>
            <a:noFill/>
          </a:ln>
        </p:spPr>
      </p:pic>
      <p:pic>
        <p:nvPicPr>
          <p:cNvPr id="115" name="Google Shape;115;p22"/>
          <p:cNvPicPr preferRelativeResize="0"/>
          <p:nvPr/>
        </p:nvPicPr>
        <p:blipFill>
          <a:blip r:embed="rId4">
            <a:alphaModFix/>
          </a:blip>
          <a:stretch>
            <a:fillRect/>
          </a:stretch>
        </p:blipFill>
        <p:spPr>
          <a:xfrm>
            <a:off x="4293225" y="744600"/>
            <a:ext cx="4582676" cy="3740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3"/>
          <p:cNvPicPr preferRelativeResize="0"/>
          <p:nvPr/>
        </p:nvPicPr>
        <p:blipFill>
          <a:blip r:embed="rId3">
            <a:alphaModFix/>
          </a:blip>
          <a:stretch>
            <a:fillRect/>
          </a:stretch>
        </p:blipFill>
        <p:spPr>
          <a:xfrm>
            <a:off x="1640749" y="420825"/>
            <a:ext cx="5686299" cy="4461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242725" y="1755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020"/>
              <a:t>Visualization examples</a:t>
            </a:r>
            <a:endParaRPr sz="3020"/>
          </a:p>
          <a:p>
            <a:pPr indent="0" lvl="0" marL="0" rtl="0" algn="l">
              <a:spcBef>
                <a:spcPts val="0"/>
              </a:spcBef>
              <a:spcAft>
                <a:spcPts val="0"/>
              </a:spcAft>
              <a:buSzPts val="990"/>
              <a:buNone/>
            </a:pPr>
            <a:r>
              <a:t/>
            </a:r>
            <a:endParaRPr sz="25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277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sp>
        <p:nvSpPr>
          <p:cNvPr id="131" name="Google Shape;131;p25"/>
          <p:cNvSpPr txBox="1"/>
          <p:nvPr>
            <p:ph idx="1" type="body"/>
          </p:nvPr>
        </p:nvSpPr>
        <p:spPr>
          <a:xfrm>
            <a:off x="311700" y="956425"/>
            <a:ext cx="5111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22222"/>
                </a:solidFill>
                <a:highlight>
                  <a:srgbClr val="FFFFFF"/>
                </a:highlight>
              </a:rPr>
              <a:t>Questions</a:t>
            </a:r>
            <a:endParaRPr sz="1600">
              <a:solidFill>
                <a:srgbClr val="222222"/>
              </a:solidFill>
              <a:highlight>
                <a:srgbClr val="FFFFFF"/>
              </a:highlight>
            </a:endParaRPr>
          </a:p>
          <a:p>
            <a:pPr indent="-330200" lvl="0" marL="457200" rtl="0" algn="l">
              <a:spcBef>
                <a:spcPts val="1200"/>
              </a:spcBef>
              <a:spcAft>
                <a:spcPts val="0"/>
              </a:spcAft>
              <a:buClr>
                <a:srgbClr val="222222"/>
              </a:buClr>
              <a:buSzPts val="1600"/>
              <a:buChar char="-"/>
            </a:pPr>
            <a:r>
              <a:rPr lang="en" sz="1600">
                <a:solidFill>
                  <a:srgbClr val="222222"/>
                </a:solidFill>
                <a:highlight>
                  <a:srgbClr val="FFFFFF"/>
                </a:highlight>
              </a:rPr>
              <a:t>How does the noise compare at different sensor locations? </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 sz="1600">
                <a:solidFill>
                  <a:srgbClr val="222222"/>
                </a:solidFill>
                <a:highlight>
                  <a:srgbClr val="FFFFFF"/>
                </a:highlight>
              </a:rPr>
              <a:t>Is there a temporal pattern to the noise? </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 sz="1600">
                <a:solidFill>
                  <a:srgbClr val="222222"/>
                </a:solidFill>
                <a:highlight>
                  <a:srgbClr val="FFFFFF"/>
                </a:highlight>
              </a:rPr>
              <a:t>What days of the week are the loudest?</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 sz="1600">
                <a:solidFill>
                  <a:srgbClr val="222222"/>
                </a:solidFill>
                <a:highlight>
                  <a:srgbClr val="FFFFFF"/>
                </a:highlight>
              </a:rPr>
              <a:t>What hours are the loudest? </a:t>
            </a:r>
            <a:endParaRPr sz="1600">
              <a:solidFill>
                <a:srgbClr val="222222"/>
              </a:solidFill>
              <a:highlight>
                <a:srgbClr val="FFFFFF"/>
              </a:highlight>
            </a:endParaRPr>
          </a:p>
          <a:p>
            <a:pPr indent="0" lvl="0" marL="914400" rtl="0" algn="l">
              <a:spcBef>
                <a:spcPts val="1200"/>
              </a:spcBef>
              <a:spcAft>
                <a:spcPts val="0"/>
              </a:spcAft>
              <a:buClr>
                <a:schemeClr val="dk1"/>
              </a:buClr>
              <a:buSzPts val="1100"/>
              <a:buFont typeface="Arial"/>
              <a:buNone/>
            </a:pPr>
            <a:r>
              <a:rPr lang="en" sz="1600">
                <a:solidFill>
                  <a:srgbClr val="222222"/>
                </a:solidFill>
                <a:highlight>
                  <a:srgbClr val="FFFFFF"/>
                </a:highlight>
              </a:rPr>
              <a:t>In each csv file:</a:t>
            </a:r>
            <a:endParaRPr sz="1600">
              <a:solidFill>
                <a:srgbClr val="222222"/>
              </a:solidFill>
              <a:highlight>
                <a:srgbClr val="FFFFFF"/>
              </a:highlight>
            </a:endParaRPr>
          </a:p>
          <a:p>
            <a:pPr indent="0" lvl="0" marL="914400" rtl="0" algn="l">
              <a:spcBef>
                <a:spcPts val="0"/>
              </a:spcBef>
              <a:spcAft>
                <a:spcPts val="0"/>
              </a:spcAft>
              <a:buClr>
                <a:schemeClr val="dk1"/>
              </a:buClr>
              <a:buSzPts val="1100"/>
              <a:buFont typeface="Arial"/>
              <a:buNone/>
            </a:pPr>
            <a:r>
              <a:rPr lang="en" sz="1600">
                <a:solidFill>
                  <a:srgbClr val="222222"/>
                </a:solidFill>
                <a:highlight>
                  <a:srgbClr val="FFFFFF"/>
                </a:highlight>
              </a:rPr>
              <a:t>group = hour</a:t>
            </a:r>
            <a:endParaRPr sz="1600">
              <a:solidFill>
                <a:srgbClr val="222222"/>
              </a:solidFill>
              <a:highlight>
                <a:srgbClr val="FFFFFF"/>
              </a:highlight>
            </a:endParaRPr>
          </a:p>
          <a:p>
            <a:pPr indent="0" lvl="0" marL="914400" rtl="0" algn="l">
              <a:spcBef>
                <a:spcPts val="0"/>
              </a:spcBef>
              <a:spcAft>
                <a:spcPts val="0"/>
              </a:spcAft>
              <a:buClr>
                <a:schemeClr val="dk1"/>
              </a:buClr>
              <a:buSzPts val="1100"/>
              <a:buFont typeface="Arial"/>
              <a:buNone/>
            </a:pPr>
            <a:r>
              <a:rPr lang="en" sz="1600">
                <a:solidFill>
                  <a:srgbClr val="222222"/>
                </a:solidFill>
                <a:highlight>
                  <a:srgbClr val="FFFFFF"/>
                </a:highlight>
              </a:rPr>
              <a:t>variable = day</a:t>
            </a:r>
            <a:endParaRPr sz="1600">
              <a:solidFill>
                <a:srgbClr val="222222"/>
              </a:solidFill>
              <a:highlight>
                <a:srgbClr val="FFFFFF"/>
              </a:highlight>
            </a:endParaRPr>
          </a:p>
          <a:p>
            <a:pPr indent="0" lvl="0" marL="914400" rtl="0" algn="l">
              <a:spcBef>
                <a:spcPts val="0"/>
              </a:spcBef>
              <a:spcAft>
                <a:spcPts val="0"/>
              </a:spcAft>
              <a:buNone/>
            </a:pPr>
            <a:r>
              <a:rPr lang="en" sz="1600">
                <a:solidFill>
                  <a:srgbClr val="222222"/>
                </a:solidFill>
                <a:highlight>
                  <a:srgbClr val="FFFFFF"/>
                </a:highlight>
              </a:rPr>
              <a:t>value = avg SPL</a:t>
            </a:r>
            <a:endParaRPr sz="1600">
              <a:solidFill>
                <a:srgbClr val="222222"/>
              </a:solidFill>
              <a:highlight>
                <a:srgbClr val="FFFFFF"/>
              </a:highlight>
            </a:endParaRPr>
          </a:p>
          <a:p>
            <a:pPr indent="0" lvl="0" marL="0" rtl="0" algn="l">
              <a:spcBef>
                <a:spcPts val="0"/>
              </a:spcBef>
              <a:spcAft>
                <a:spcPts val="0"/>
              </a:spcAft>
              <a:buNone/>
            </a:pPr>
            <a:r>
              <a:t/>
            </a:r>
            <a:endParaRPr sz="16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600">
              <a:solidFill>
                <a:srgbClr val="222222"/>
              </a:solidFill>
              <a:highlight>
                <a:srgbClr val="FFFFFF"/>
              </a:highlight>
            </a:endParaRPr>
          </a:p>
          <a:p>
            <a:pPr indent="0" lvl="0" marL="914400" rtl="0" algn="l">
              <a:spcBef>
                <a:spcPts val="0"/>
              </a:spcBef>
              <a:spcAft>
                <a:spcPts val="1200"/>
              </a:spcAft>
              <a:buNone/>
            </a:pPr>
            <a:r>
              <a:t/>
            </a:r>
            <a:endParaRPr/>
          </a:p>
        </p:txBody>
      </p:sp>
      <p:pic>
        <p:nvPicPr>
          <p:cNvPr id="132" name="Google Shape;132;p25"/>
          <p:cNvPicPr preferRelativeResize="0"/>
          <p:nvPr/>
        </p:nvPicPr>
        <p:blipFill>
          <a:blip r:embed="rId3">
            <a:alphaModFix/>
          </a:blip>
          <a:stretch>
            <a:fillRect/>
          </a:stretch>
        </p:blipFill>
        <p:spPr>
          <a:xfrm>
            <a:off x="5789925" y="175163"/>
            <a:ext cx="2678326" cy="47931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in visualizing longitudinal data: Continuity</a:t>
            </a:r>
            <a:endParaRPr/>
          </a:p>
        </p:txBody>
      </p:sp>
      <p:sp>
        <p:nvSpPr>
          <p:cNvPr id="138" name="Google Shape;138;p26"/>
          <p:cNvSpPr txBox="1"/>
          <p:nvPr>
            <p:ph idx="1" type="body"/>
          </p:nvPr>
        </p:nvSpPr>
        <p:spPr>
          <a:xfrm>
            <a:off x="311700" y="1017725"/>
            <a:ext cx="8520600" cy="38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highlight>
                  <a:srgbClr val="FFFFFF"/>
                </a:highlight>
              </a:rPr>
              <a:t>The 24 hours of the day are a continuous cycle. The “day” doesn’t end at any arbitrary time. A normal single day ends at 11:59pm, but that’s just an imaginary line. When you’re talking about a generalized 24 hours, 11:59pm leads straight into midnight, which continues on to 1am. And sometimes the most interesting trends are in those hours on either side of midnight.</a:t>
            </a:r>
            <a:endParaRPr sz="1600">
              <a:solidFill>
                <a:schemeClr val="dk1"/>
              </a:solidFill>
              <a:highlight>
                <a:srgbClr val="FFFFFF"/>
              </a:highlight>
            </a:endParaRPr>
          </a:p>
          <a:p>
            <a:pPr indent="0" lvl="0" marL="0" rtl="0" algn="l">
              <a:spcBef>
                <a:spcPts val="2600"/>
              </a:spcBef>
              <a:spcAft>
                <a:spcPts val="0"/>
              </a:spcAft>
              <a:buClr>
                <a:schemeClr val="dk1"/>
              </a:buClr>
              <a:buSzPts val="1100"/>
              <a:buFont typeface="Arial"/>
              <a:buNone/>
            </a:pPr>
            <a:r>
              <a:rPr lang="en" sz="1600">
                <a:solidFill>
                  <a:schemeClr val="dk1"/>
                </a:solidFill>
                <a:highlight>
                  <a:srgbClr val="FFFFFF"/>
                </a:highlight>
              </a:rPr>
              <a:t>Many line or bar charts that deal with the 24-hour cycle simply pick a point at which the chart starts and ends. Sometimes the charts go from 12am-12am, sometimes they use ranges like 4am-4am (which puts the break during a time when most people are sleeping). For specific data this is often acceptable, but in general it is  a  limitation (</a:t>
            </a:r>
            <a:r>
              <a:rPr lang="en" sz="1600">
                <a:solidFill>
                  <a:schemeClr val="dk1"/>
                </a:solidFill>
                <a:highlight>
                  <a:srgbClr val="FFFFFF"/>
                </a:highlight>
                <a:latin typeface="Georgia"/>
                <a:ea typeface="Georgia"/>
                <a:cs typeface="Georgia"/>
                <a:sym typeface="Georgia"/>
              </a:rPr>
              <a:t>How can you pick an arbitrary time to break the data? How are you sure the most interesting part of the data doesn’t overlap when the chart begins and ends?) </a:t>
            </a:r>
            <a:endParaRPr sz="1600">
              <a:solidFill>
                <a:schemeClr val="dk1"/>
              </a:solidFill>
              <a:highlight>
                <a:srgbClr val="FFFFFF"/>
              </a:highlight>
            </a:endParaRPr>
          </a:p>
          <a:p>
            <a:pPr indent="0" lvl="0" marL="0" rtl="0" algn="l">
              <a:spcBef>
                <a:spcPts val="26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242725" y="1755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020"/>
              <a:t>Visualization examples: Line Graph</a:t>
            </a:r>
            <a:endParaRPr sz="3020"/>
          </a:p>
          <a:p>
            <a:pPr indent="0" lvl="0" marL="0" rtl="0" algn="l">
              <a:spcBef>
                <a:spcPts val="0"/>
              </a:spcBef>
              <a:spcAft>
                <a:spcPts val="0"/>
              </a:spcAft>
              <a:buSzPts val="990"/>
              <a:buNone/>
            </a:pPr>
            <a:r>
              <a:t/>
            </a:r>
            <a:endParaRPr sz="25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264500" y="556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None/>
            </a:pPr>
            <a:r>
              <a:rPr b="1" lang="en" sz="2805">
                <a:highlight>
                  <a:srgbClr val="FFFFFF"/>
                </a:highlight>
              </a:rPr>
              <a:t>Line Chart</a:t>
            </a:r>
            <a:endParaRPr b="1" sz="2805">
              <a:highlight>
                <a:srgbClr val="FFFFFF"/>
              </a:highlight>
            </a:endParaRPr>
          </a:p>
          <a:p>
            <a:pPr indent="0" lvl="0" marL="0" rtl="0" algn="l">
              <a:lnSpc>
                <a:spcPct val="115000"/>
              </a:lnSpc>
              <a:spcBef>
                <a:spcPts val="1300"/>
              </a:spcBef>
              <a:spcAft>
                <a:spcPts val="0"/>
              </a:spcAft>
              <a:buNone/>
            </a:pPr>
            <a:r>
              <a:t/>
            </a:r>
            <a:endParaRPr sz="1100"/>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49" name="Google Shape;149;p28"/>
          <p:cNvSpPr txBox="1"/>
          <p:nvPr>
            <p:ph idx="1" type="body"/>
          </p:nvPr>
        </p:nvSpPr>
        <p:spPr>
          <a:xfrm>
            <a:off x="264500" y="628375"/>
            <a:ext cx="8520600" cy="4515000"/>
          </a:xfrm>
          <a:prstGeom prst="rect">
            <a:avLst/>
          </a:prstGeom>
        </p:spPr>
        <p:txBody>
          <a:bodyPr anchorCtr="0" anchor="t" bIns="91425" lIns="91425" spcFirstLastPara="1" rIns="91425" wrap="square" tIns="91425">
            <a:normAutofit/>
          </a:bodyPr>
          <a:lstStyle/>
          <a:p>
            <a:pPr indent="0" lvl="0" marL="0" rtl="0" algn="l">
              <a:lnSpc>
                <a:spcPct val="102596"/>
              </a:lnSpc>
              <a:spcBef>
                <a:spcPts val="400"/>
              </a:spcBef>
              <a:spcAft>
                <a:spcPts val="0"/>
              </a:spcAft>
              <a:buSzPts val="852"/>
              <a:buNone/>
            </a:pPr>
            <a:r>
              <a:rPr b="1" lang="en" sz="1457">
                <a:solidFill>
                  <a:schemeClr val="dk1"/>
                </a:solidFill>
                <a:highlight>
                  <a:srgbClr val="FFFFFF"/>
                </a:highlight>
              </a:rPr>
              <a:t>Description</a:t>
            </a:r>
            <a:r>
              <a:rPr b="1" lang="en" sz="1457">
                <a:solidFill>
                  <a:schemeClr val="dk1"/>
                </a:solidFill>
                <a:highlight>
                  <a:srgbClr val="FFFFFF"/>
                </a:highlight>
              </a:rPr>
              <a:t>:</a:t>
            </a:r>
            <a:endParaRPr sz="1395">
              <a:solidFill>
                <a:schemeClr val="dk1"/>
              </a:solidFill>
            </a:endParaRPr>
          </a:p>
          <a:p>
            <a:pPr indent="-321144" lvl="0" marL="457200" rtl="0" algn="l">
              <a:lnSpc>
                <a:spcPct val="95000"/>
              </a:lnSpc>
              <a:spcBef>
                <a:spcPts val="600"/>
              </a:spcBef>
              <a:spcAft>
                <a:spcPts val="0"/>
              </a:spcAft>
              <a:buClr>
                <a:schemeClr val="dk1"/>
              </a:buClr>
              <a:buSzPts val="1457"/>
              <a:buChar char="-"/>
            </a:pPr>
            <a:r>
              <a:rPr lang="en" sz="1457">
                <a:solidFill>
                  <a:schemeClr val="dk1"/>
                </a:solidFill>
              </a:rPr>
              <a:t>The easiest way to display the longitudinal data. </a:t>
            </a:r>
            <a:r>
              <a:rPr lang="en" sz="1457">
                <a:solidFill>
                  <a:schemeClr val="dk1"/>
                </a:solidFill>
              </a:rPr>
              <a:t>Line Graphs are used to display quantitative values over a continuous interval or time period. A Line Graph is most frequently used to show trends and analyse how the data has changed over time.</a:t>
            </a:r>
            <a:endParaRPr sz="1457">
              <a:solidFill>
                <a:schemeClr val="dk1"/>
              </a:solidFill>
            </a:endParaRPr>
          </a:p>
          <a:p>
            <a:pPr indent="-321144" lvl="0" marL="457200" rtl="0" algn="l">
              <a:lnSpc>
                <a:spcPct val="95000"/>
              </a:lnSpc>
              <a:spcBef>
                <a:spcPts val="0"/>
              </a:spcBef>
              <a:spcAft>
                <a:spcPts val="0"/>
              </a:spcAft>
              <a:buClr>
                <a:schemeClr val="dk1"/>
              </a:buClr>
              <a:buSzPts val="1457"/>
              <a:buChar char="-"/>
            </a:pPr>
            <a:r>
              <a:rPr lang="en" sz="1457">
                <a:solidFill>
                  <a:schemeClr val="dk1"/>
                </a:solidFill>
                <a:highlight>
                  <a:srgbClr val="FFFFFF"/>
                </a:highlight>
              </a:rPr>
              <a:t>Typically these charts begin at a certain hour (often midnight) and show 24 unique bars or data points, ending at the same time they started. </a:t>
            </a:r>
            <a:endParaRPr sz="1457">
              <a:solidFill>
                <a:schemeClr val="dk1"/>
              </a:solidFill>
              <a:highlight>
                <a:srgbClr val="FFFFFF"/>
              </a:highlight>
            </a:endParaRPr>
          </a:p>
          <a:p>
            <a:pPr indent="0" lvl="0" marL="0" rtl="0" algn="l">
              <a:lnSpc>
                <a:spcPct val="102596"/>
              </a:lnSpc>
              <a:spcBef>
                <a:spcPts val="1200"/>
              </a:spcBef>
              <a:spcAft>
                <a:spcPts val="0"/>
              </a:spcAft>
              <a:buSzPts val="852"/>
              <a:buNone/>
            </a:pPr>
            <a:r>
              <a:rPr b="1" lang="en" sz="1457">
                <a:solidFill>
                  <a:schemeClr val="dk1"/>
                </a:solidFill>
                <a:highlight>
                  <a:srgbClr val="FFFFFF"/>
                </a:highlight>
              </a:rPr>
              <a:t>Advantages:</a:t>
            </a:r>
            <a:endParaRPr b="1" sz="1457">
              <a:solidFill>
                <a:schemeClr val="dk1"/>
              </a:solidFill>
              <a:highlight>
                <a:srgbClr val="FFFFFF"/>
              </a:highlight>
            </a:endParaRPr>
          </a:p>
          <a:p>
            <a:pPr indent="-321144" lvl="0" marL="457200" rtl="0" algn="l">
              <a:lnSpc>
                <a:spcPct val="95000"/>
              </a:lnSpc>
              <a:spcBef>
                <a:spcPts val="1300"/>
              </a:spcBef>
              <a:spcAft>
                <a:spcPts val="0"/>
              </a:spcAft>
              <a:buClr>
                <a:schemeClr val="dk1"/>
              </a:buClr>
              <a:buSzPts val="1457"/>
              <a:buChar char="●"/>
            </a:pPr>
            <a:r>
              <a:rPr lang="en" sz="1457">
                <a:solidFill>
                  <a:schemeClr val="dk1"/>
                </a:solidFill>
                <a:highlight>
                  <a:srgbClr val="FFFFFF"/>
                </a:highlight>
              </a:rPr>
              <a:t>Useful for representing continuous data, such as change over time</a:t>
            </a:r>
            <a:endParaRPr sz="1457">
              <a:solidFill>
                <a:schemeClr val="dk1"/>
              </a:solidFill>
              <a:highlight>
                <a:srgbClr val="FFFFFF"/>
              </a:highlight>
            </a:endParaRPr>
          </a:p>
          <a:p>
            <a:pPr indent="-321144" lvl="0" marL="457200" rtl="0" algn="l">
              <a:lnSpc>
                <a:spcPct val="95000"/>
              </a:lnSpc>
              <a:spcBef>
                <a:spcPts val="0"/>
              </a:spcBef>
              <a:spcAft>
                <a:spcPts val="0"/>
              </a:spcAft>
              <a:buClr>
                <a:schemeClr val="dk1"/>
              </a:buClr>
              <a:buSzPts val="1457"/>
              <a:buChar char="●"/>
            </a:pPr>
            <a:r>
              <a:rPr lang="en" sz="1457">
                <a:solidFill>
                  <a:schemeClr val="dk1"/>
                </a:solidFill>
                <a:highlight>
                  <a:srgbClr val="FFFFFF"/>
                </a:highlight>
              </a:rPr>
              <a:t>Allows possible extrapolation of data</a:t>
            </a:r>
            <a:endParaRPr sz="1457">
              <a:solidFill>
                <a:schemeClr val="dk1"/>
              </a:solidFill>
              <a:highlight>
                <a:srgbClr val="FFFFFF"/>
              </a:highlight>
            </a:endParaRPr>
          </a:p>
          <a:p>
            <a:pPr indent="-321144" lvl="0" marL="457200" rtl="0" algn="l">
              <a:lnSpc>
                <a:spcPct val="95000"/>
              </a:lnSpc>
              <a:spcBef>
                <a:spcPts val="0"/>
              </a:spcBef>
              <a:spcAft>
                <a:spcPts val="0"/>
              </a:spcAft>
              <a:buClr>
                <a:schemeClr val="dk1"/>
              </a:buClr>
              <a:buSzPts val="1457"/>
              <a:buChar char="●"/>
            </a:pPr>
            <a:r>
              <a:rPr lang="en" sz="1457">
                <a:solidFill>
                  <a:schemeClr val="dk1"/>
                </a:solidFill>
                <a:highlight>
                  <a:srgbClr val="FFFFFF"/>
                </a:highlight>
              </a:rPr>
              <a:t>Having a line constructed from multiple data points can allow you to make estimates of missing data</a:t>
            </a:r>
            <a:endParaRPr sz="1457">
              <a:solidFill>
                <a:schemeClr val="dk1"/>
              </a:solidFill>
              <a:highlight>
                <a:srgbClr val="FFFFFF"/>
              </a:highlight>
            </a:endParaRPr>
          </a:p>
          <a:p>
            <a:pPr indent="-321144" lvl="0" marL="457200" rtl="0" algn="l">
              <a:lnSpc>
                <a:spcPct val="95000"/>
              </a:lnSpc>
              <a:spcBef>
                <a:spcPts val="0"/>
              </a:spcBef>
              <a:spcAft>
                <a:spcPts val="0"/>
              </a:spcAft>
              <a:buClr>
                <a:schemeClr val="dk1"/>
              </a:buClr>
              <a:buSzPts val="1457"/>
              <a:buChar char="●"/>
            </a:pPr>
            <a:r>
              <a:rPr lang="en" sz="1457">
                <a:solidFill>
                  <a:schemeClr val="dk1"/>
                </a:solidFill>
                <a:highlight>
                  <a:srgbClr val="FFFFFF"/>
                </a:highlight>
              </a:rPr>
              <a:t>Allows comparison of two or more items to see if there is any kind of connection or relationship</a:t>
            </a:r>
            <a:endParaRPr sz="1457">
              <a:solidFill>
                <a:schemeClr val="dk1"/>
              </a:solidFill>
              <a:highlight>
                <a:srgbClr val="FFFFFF"/>
              </a:highlight>
            </a:endParaRPr>
          </a:p>
          <a:p>
            <a:pPr indent="0" lvl="0" marL="0" rtl="0" algn="l">
              <a:lnSpc>
                <a:spcPct val="102596"/>
              </a:lnSpc>
              <a:spcBef>
                <a:spcPts val="1300"/>
              </a:spcBef>
              <a:spcAft>
                <a:spcPts val="0"/>
              </a:spcAft>
              <a:buSzPts val="852"/>
              <a:buNone/>
            </a:pPr>
            <a:r>
              <a:rPr b="1" lang="en" sz="1457">
                <a:solidFill>
                  <a:schemeClr val="dk1"/>
                </a:solidFill>
                <a:highlight>
                  <a:srgbClr val="FFFFFF"/>
                </a:highlight>
              </a:rPr>
              <a:t>Disadvantages:</a:t>
            </a:r>
            <a:endParaRPr b="1" sz="1457">
              <a:solidFill>
                <a:schemeClr val="dk1"/>
              </a:solidFill>
              <a:highlight>
                <a:srgbClr val="FFFFFF"/>
              </a:highlight>
            </a:endParaRPr>
          </a:p>
          <a:p>
            <a:pPr indent="-321144" lvl="0" marL="457200" rtl="0" algn="l">
              <a:lnSpc>
                <a:spcPct val="95000"/>
              </a:lnSpc>
              <a:spcBef>
                <a:spcPts val="1300"/>
              </a:spcBef>
              <a:spcAft>
                <a:spcPts val="0"/>
              </a:spcAft>
              <a:buClr>
                <a:schemeClr val="dk1"/>
              </a:buClr>
              <a:buSzPts val="1457"/>
              <a:buChar char="●"/>
            </a:pPr>
            <a:r>
              <a:rPr lang="en" sz="1457">
                <a:solidFill>
                  <a:schemeClr val="dk1"/>
                </a:solidFill>
                <a:highlight>
                  <a:srgbClr val="FFFFFF"/>
                </a:highlight>
              </a:rPr>
              <a:t>Can be difficult to determine exact values at a given point of the graph</a:t>
            </a:r>
            <a:endParaRPr sz="1457">
              <a:solidFill>
                <a:schemeClr val="dk1"/>
              </a:solidFill>
              <a:highlight>
                <a:srgbClr val="FFFFFF"/>
              </a:highlight>
            </a:endParaRPr>
          </a:p>
          <a:p>
            <a:pPr indent="-321144" lvl="0" marL="457200" rtl="0" algn="l">
              <a:lnSpc>
                <a:spcPct val="95000"/>
              </a:lnSpc>
              <a:spcBef>
                <a:spcPts val="0"/>
              </a:spcBef>
              <a:spcAft>
                <a:spcPts val="0"/>
              </a:spcAft>
              <a:buClr>
                <a:schemeClr val="dk1"/>
              </a:buClr>
              <a:buSzPts val="1457"/>
              <a:buChar char="●"/>
            </a:pPr>
            <a:r>
              <a:rPr lang="en" sz="1457">
                <a:solidFill>
                  <a:schemeClr val="dk1"/>
                </a:solidFill>
                <a:highlight>
                  <a:srgbClr val="FFFFFF"/>
                </a:highlight>
              </a:rPr>
              <a:t>Too many lines, or even two lines that have values that are too similar, can make comparing data difficult</a:t>
            </a:r>
            <a:endParaRPr sz="1457">
              <a:solidFill>
                <a:schemeClr val="dk1"/>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264500" y="556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None/>
            </a:pPr>
            <a:r>
              <a:rPr b="1" lang="en" sz="2805">
                <a:highlight>
                  <a:srgbClr val="FFFFFF"/>
                </a:highlight>
              </a:rPr>
              <a:t>Line Chart</a:t>
            </a:r>
            <a:endParaRPr b="1" sz="2805">
              <a:highlight>
                <a:srgbClr val="FFFFFF"/>
              </a:highlight>
            </a:endParaRPr>
          </a:p>
          <a:p>
            <a:pPr indent="0" lvl="0" marL="0" rtl="0" algn="l">
              <a:lnSpc>
                <a:spcPct val="115000"/>
              </a:lnSpc>
              <a:spcBef>
                <a:spcPts val="130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5" name="Google Shape;155;p29"/>
          <p:cNvSpPr txBox="1"/>
          <p:nvPr>
            <p:ph idx="1" type="body"/>
          </p:nvPr>
        </p:nvSpPr>
        <p:spPr>
          <a:xfrm>
            <a:off x="264500" y="628375"/>
            <a:ext cx="8520600" cy="4515000"/>
          </a:xfrm>
          <a:prstGeom prst="rect">
            <a:avLst/>
          </a:prstGeom>
        </p:spPr>
        <p:txBody>
          <a:bodyPr anchorCtr="0" anchor="t" bIns="91425" lIns="91425" spcFirstLastPara="1" rIns="91425" wrap="square" tIns="91425">
            <a:normAutofit/>
          </a:bodyPr>
          <a:lstStyle/>
          <a:p>
            <a:pPr indent="0" lvl="0" marL="457200" rtl="0" algn="l">
              <a:spcBef>
                <a:spcPts val="1300"/>
              </a:spcBef>
              <a:spcAft>
                <a:spcPts val="1300"/>
              </a:spcAft>
              <a:buNone/>
            </a:pPr>
            <a:r>
              <a:t/>
            </a:r>
            <a:endParaRPr sz="1880">
              <a:solidFill>
                <a:schemeClr val="dk1"/>
              </a:solidFill>
              <a:highlight>
                <a:srgbClr val="FFFFFF"/>
              </a:highlight>
            </a:endParaRPr>
          </a:p>
        </p:txBody>
      </p:sp>
      <p:pic>
        <p:nvPicPr>
          <p:cNvPr id="156" name="Google Shape;156;p29"/>
          <p:cNvPicPr preferRelativeResize="0"/>
          <p:nvPr/>
        </p:nvPicPr>
        <p:blipFill>
          <a:blip r:embed="rId3">
            <a:alphaModFix/>
          </a:blip>
          <a:stretch>
            <a:fillRect/>
          </a:stretch>
        </p:blipFill>
        <p:spPr>
          <a:xfrm>
            <a:off x="122925" y="628375"/>
            <a:ext cx="5181674" cy="3022175"/>
          </a:xfrm>
          <a:prstGeom prst="rect">
            <a:avLst/>
          </a:prstGeom>
          <a:noFill/>
          <a:ln>
            <a:noFill/>
          </a:ln>
        </p:spPr>
      </p:pic>
      <p:pic>
        <p:nvPicPr>
          <p:cNvPr id="157" name="Google Shape;157;p29"/>
          <p:cNvPicPr preferRelativeResize="0"/>
          <p:nvPr/>
        </p:nvPicPr>
        <p:blipFill>
          <a:blip r:embed="rId4">
            <a:alphaModFix/>
          </a:blip>
          <a:stretch>
            <a:fillRect/>
          </a:stretch>
        </p:blipFill>
        <p:spPr>
          <a:xfrm>
            <a:off x="5304600" y="557575"/>
            <a:ext cx="3814725" cy="4273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264500" y="2562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None/>
            </a:pPr>
            <a:r>
              <a:rPr b="1" lang="en" sz="2805">
                <a:highlight>
                  <a:srgbClr val="FFFFFF"/>
                </a:highlight>
              </a:rPr>
              <a:t>Line Charts Example 1</a:t>
            </a:r>
            <a:endParaRPr b="1" sz="2805">
              <a:highlight>
                <a:srgbClr val="FFFFFF"/>
              </a:highlight>
            </a:endParaRPr>
          </a:p>
          <a:p>
            <a:pPr indent="0" lvl="0" marL="0" rtl="0" algn="l">
              <a:lnSpc>
                <a:spcPct val="115000"/>
              </a:lnSpc>
              <a:spcBef>
                <a:spcPts val="130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3" name="Google Shape;163;p30"/>
          <p:cNvSpPr txBox="1"/>
          <p:nvPr>
            <p:ph idx="1" type="body"/>
          </p:nvPr>
        </p:nvSpPr>
        <p:spPr>
          <a:xfrm>
            <a:off x="205525" y="101772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chemeClr val="dk1"/>
              </a:solidFill>
            </a:endParaRPr>
          </a:p>
          <a:p>
            <a:pPr indent="0" lvl="0" marL="457200" rtl="0" algn="l">
              <a:spcBef>
                <a:spcPts val="1200"/>
              </a:spcBef>
              <a:spcAft>
                <a:spcPts val="0"/>
              </a:spcAft>
              <a:buNone/>
            </a:pPr>
            <a:r>
              <a:t/>
            </a:r>
            <a:endParaRPr sz="100">
              <a:solidFill>
                <a:schemeClr val="dk1"/>
              </a:solidFill>
            </a:endParaRPr>
          </a:p>
          <a:p>
            <a:pPr indent="0" lvl="0" marL="457200" rtl="0" algn="l">
              <a:spcBef>
                <a:spcPts val="1200"/>
              </a:spcBef>
              <a:spcAft>
                <a:spcPts val="1200"/>
              </a:spcAft>
              <a:buNone/>
            </a:pPr>
            <a:r>
              <a:t/>
            </a:r>
            <a:endParaRPr>
              <a:solidFill>
                <a:schemeClr val="dk1"/>
              </a:solidFill>
              <a:highlight>
                <a:srgbClr val="FFFFFF"/>
              </a:highlight>
            </a:endParaRPr>
          </a:p>
        </p:txBody>
      </p:sp>
      <p:pic>
        <p:nvPicPr>
          <p:cNvPr id="164" name="Google Shape;164;p30"/>
          <p:cNvPicPr preferRelativeResize="0"/>
          <p:nvPr/>
        </p:nvPicPr>
        <p:blipFill>
          <a:blip r:embed="rId3">
            <a:alphaModFix/>
          </a:blip>
          <a:stretch>
            <a:fillRect/>
          </a:stretch>
        </p:blipFill>
        <p:spPr>
          <a:xfrm>
            <a:off x="3821776" y="1205700"/>
            <a:ext cx="5108726" cy="3416399"/>
          </a:xfrm>
          <a:prstGeom prst="rect">
            <a:avLst/>
          </a:prstGeom>
          <a:noFill/>
          <a:ln>
            <a:noFill/>
          </a:ln>
        </p:spPr>
      </p:pic>
      <p:sp>
        <p:nvSpPr>
          <p:cNvPr id="165" name="Google Shape;165;p30"/>
          <p:cNvSpPr txBox="1"/>
          <p:nvPr/>
        </p:nvSpPr>
        <p:spPr>
          <a:xfrm>
            <a:off x="6783150" y="2047275"/>
            <a:ext cx="6796200" cy="7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6" name="Google Shape;166;p30"/>
          <p:cNvSpPr txBox="1"/>
          <p:nvPr/>
        </p:nvSpPr>
        <p:spPr>
          <a:xfrm>
            <a:off x="411850" y="1238975"/>
            <a:ext cx="2784600" cy="297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highlight>
                  <a:srgbClr val="FFFFFF"/>
                </a:highlight>
              </a:rPr>
              <a:t>One relevant </a:t>
            </a:r>
            <a:r>
              <a:rPr lang="en" sz="1600">
                <a:solidFill>
                  <a:schemeClr val="dk1"/>
                </a:solidFill>
                <a:highlight>
                  <a:srgbClr val="FFFFFF"/>
                </a:highlight>
              </a:rPr>
              <a:t>example of a line chart is the following figure that shows the percentage of people shopping at any given time of the day</a:t>
            </a:r>
            <a:endParaRPr sz="1600">
              <a:solidFill>
                <a:schemeClr val="dk1"/>
              </a:solidFill>
              <a:highlight>
                <a:srgbClr val="FFFFFF"/>
              </a:highlight>
            </a:endParaRPr>
          </a:p>
          <a:p>
            <a:pPr indent="0" lvl="0" marL="0" rtl="0" algn="l">
              <a:lnSpc>
                <a:spcPct val="115000"/>
              </a:lnSpc>
              <a:spcBef>
                <a:spcPts val="1200"/>
              </a:spcBef>
              <a:spcAft>
                <a:spcPts val="0"/>
              </a:spcAft>
              <a:buNone/>
            </a:pPr>
            <a:r>
              <a:rPr lang="en" sz="1600">
                <a:solidFill>
                  <a:schemeClr val="dk1"/>
                </a:solidFill>
                <a:highlight>
                  <a:srgbClr val="FFFFFF"/>
                </a:highlight>
              </a:rPr>
              <a:t>The graph shows hourly data</a:t>
            </a:r>
            <a:endParaRPr sz="1600">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264500" y="2562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None/>
            </a:pPr>
            <a:r>
              <a:rPr b="1" lang="en" sz="2805">
                <a:highlight>
                  <a:srgbClr val="FFFFFF"/>
                </a:highlight>
              </a:rPr>
              <a:t>Line Charts Example 2</a:t>
            </a:r>
            <a:endParaRPr b="1" sz="2805">
              <a:highlight>
                <a:srgbClr val="FFFFFF"/>
              </a:highlight>
            </a:endParaRPr>
          </a:p>
          <a:p>
            <a:pPr indent="0" lvl="0" marL="0" rtl="0" algn="l">
              <a:lnSpc>
                <a:spcPct val="115000"/>
              </a:lnSpc>
              <a:spcBef>
                <a:spcPts val="130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2" name="Google Shape;172;p31"/>
          <p:cNvSpPr txBox="1"/>
          <p:nvPr>
            <p:ph idx="1" type="body"/>
          </p:nvPr>
        </p:nvSpPr>
        <p:spPr>
          <a:xfrm>
            <a:off x="205525" y="101772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chemeClr val="dk1"/>
              </a:solidFill>
            </a:endParaRPr>
          </a:p>
          <a:p>
            <a:pPr indent="0" lvl="0" marL="457200" rtl="0" algn="l">
              <a:spcBef>
                <a:spcPts val="1200"/>
              </a:spcBef>
              <a:spcAft>
                <a:spcPts val="0"/>
              </a:spcAft>
              <a:buNone/>
            </a:pPr>
            <a:r>
              <a:t/>
            </a:r>
            <a:endParaRPr sz="100">
              <a:solidFill>
                <a:schemeClr val="dk1"/>
              </a:solidFill>
            </a:endParaRPr>
          </a:p>
          <a:p>
            <a:pPr indent="0" lvl="0" marL="457200" rtl="0" algn="l">
              <a:spcBef>
                <a:spcPts val="1200"/>
              </a:spcBef>
              <a:spcAft>
                <a:spcPts val="1200"/>
              </a:spcAft>
              <a:buNone/>
            </a:pPr>
            <a:r>
              <a:t/>
            </a:r>
            <a:endParaRPr>
              <a:solidFill>
                <a:schemeClr val="dk1"/>
              </a:solidFill>
              <a:highlight>
                <a:srgbClr val="FFFFFF"/>
              </a:highlight>
            </a:endParaRPr>
          </a:p>
        </p:txBody>
      </p:sp>
      <p:sp>
        <p:nvSpPr>
          <p:cNvPr id="173" name="Google Shape;173;p31"/>
          <p:cNvSpPr txBox="1"/>
          <p:nvPr/>
        </p:nvSpPr>
        <p:spPr>
          <a:xfrm>
            <a:off x="6783150" y="2047275"/>
            <a:ext cx="6796200" cy="7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4" name="Google Shape;174;p31"/>
          <p:cNvSpPr txBox="1"/>
          <p:nvPr/>
        </p:nvSpPr>
        <p:spPr>
          <a:xfrm>
            <a:off x="51050" y="1017725"/>
            <a:ext cx="3042900" cy="415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highlight>
                  <a:srgbClr val="FFFFFF"/>
                </a:highlight>
                <a:latin typeface="Georgia"/>
                <a:ea typeface="Georgia"/>
                <a:cs typeface="Georgia"/>
                <a:sym typeface="Georgia"/>
              </a:rPr>
              <a:t>Another </a:t>
            </a:r>
            <a:r>
              <a:rPr lang="en" sz="1500" u="sng">
                <a:solidFill>
                  <a:schemeClr val="hlink"/>
                </a:solidFill>
                <a:highlight>
                  <a:srgbClr val="FFFFFF"/>
                </a:highlight>
                <a:latin typeface="Georgia"/>
                <a:ea typeface="Georgia"/>
                <a:cs typeface="Georgia"/>
                <a:sym typeface="Georgia"/>
                <a:hlinkClick r:id="rId3"/>
              </a:rPr>
              <a:t>example from the New York Times</a:t>
            </a:r>
            <a:r>
              <a:rPr lang="en" sz="1500">
                <a:solidFill>
                  <a:schemeClr val="dk1"/>
                </a:solidFill>
                <a:highlight>
                  <a:srgbClr val="FFFFFF"/>
                </a:highlight>
                <a:latin typeface="Georgia"/>
                <a:ea typeface="Georgia"/>
                <a:cs typeface="Georgia"/>
                <a:sym typeface="Georgia"/>
              </a:rPr>
              <a:t> analyzes similar data about the typical activities that people perform throughout the day.</a:t>
            </a:r>
            <a:endParaRPr sz="15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None/>
            </a:pPr>
            <a:r>
              <a:rPr lang="en" sz="1500">
                <a:solidFill>
                  <a:schemeClr val="dk1"/>
                </a:solidFill>
                <a:highlight>
                  <a:srgbClr val="FFFFFF"/>
                </a:highlight>
                <a:latin typeface="Georgia"/>
                <a:ea typeface="Georgia"/>
                <a:cs typeface="Georgia"/>
                <a:sym typeface="Georgia"/>
              </a:rPr>
              <a:t>The NYT chart starts at 4am instead of midnight, which does a bit of a better job showing the trend of when people go to sleep than an x-axis that starts at midnight. The 4am-4am axis does a good job at showing activities during the day</a:t>
            </a:r>
            <a:endParaRPr sz="1500">
              <a:solidFill>
                <a:schemeClr val="dk1"/>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a:p>
        </p:txBody>
      </p:sp>
      <p:pic>
        <p:nvPicPr>
          <p:cNvPr id="175" name="Google Shape;175;p31"/>
          <p:cNvPicPr preferRelativeResize="0"/>
          <p:nvPr/>
        </p:nvPicPr>
        <p:blipFill>
          <a:blip r:embed="rId4">
            <a:alphaModFix/>
          </a:blip>
          <a:stretch>
            <a:fillRect/>
          </a:stretch>
        </p:blipFill>
        <p:spPr>
          <a:xfrm>
            <a:off x="3188325" y="1044187"/>
            <a:ext cx="5847748" cy="3055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242725" y="1755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020"/>
              <a:t>Literature review notes</a:t>
            </a:r>
            <a:endParaRPr sz="3020"/>
          </a:p>
          <a:p>
            <a:pPr indent="0" lvl="0" marL="0" rtl="0" algn="l">
              <a:spcBef>
                <a:spcPts val="0"/>
              </a:spcBef>
              <a:spcAft>
                <a:spcPts val="0"/>
              </a:spcAft>
              <a:buSzPts val="990"/>
              <a:buNone/>
            </a:pPr>
            <a:r>
              <a:t/>
            </a:r>
            <a:endParaRPr sz="252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242725" y="1755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020"/>
              <a:t>Visualization examples: </a:t>
            </a:r>
            <a:endParaRPr sz="3020"/>
          </a:p>
          <a:p>
            <a:pPr indent="0" lvl="0" marL="0" rtl="0" algn="l">
              <a:spcBef>
                <a:spcPts val="0"/>
              </a:spcBef>
              <a:spcAft>
                <a:spcPts val="0"/>
              </a:spcAft>
              <a:buClr>
                <a:schemeClr val="dk1"/>
              </a:buClr>
              <a:buSzPts val="990"/>
              <a:buFont typeface="Arial"/>
              <a:buNone/>
            </a:pPr>
            <a:r>
              <a:rPr lang="en" sz="3020"/>
              <a:t>Radar Chart (</a:t>
            </a:r>
            <a:r>
              <a:rPr lang="en" sz="3000">
                <a:highlight>
                  <a:srgbClr val="FFFFFF"/>
                </a:highlight>
              </a:rPr>
              <a:t>Polar Spiral Clock)</a:t>
            </a:r>
            <a:endParaRPr sz="30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990"/>
              <a:buFont typeface="Arial"/>
              <a:buNone/>
            </a:pPr>
            <a:r>
              <a:t/>
            </a:r>
            <a:endParaRPr sz="3020"/>
          </a:p>
          <a:p>
            <a:pPr indent="0" lvl="0" marL="0" rtl="0" algn="l">
              <a:spcBef>
                <a:spcPts val="0"/>
              </a:spcBef>
              <a:spcAft>
                <a:spcPts val="0"/>
              </a:spcAft>
              <a:buSzPts val="990"/>
              <a:buNone/>
            </a:pPr>
            <a:r>
              <a:t/>
            </a:r>
            <a:endParaRPr sz="252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264500" y="556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None/>
            </a:pPr>
            <a:r>
              <a:rPr b="1" lang="en" sz="2805">
                <a:highlight>
                  <a:srgbClr val="FFFFFF"/>
                </a:highlight>
              </a:rPr>
              <a:t>Radar</a:t>
            </a:r>
            <a:r>
              <a:rPr b="1" lang="en" sz="2805">
                <a:highlight>
                  <a:srgbClr val="FFFFFF"/>
                </a:highlight>
              </a:rPr>
              <a:t> Chart</a:t>
            </a:r>
            <a:endParaRPr b="1" sz="2805">
              <a:highlight>
                <a:srgbClr val="FFFFFF"/>
              </a:highlight>
            </a:endParaRPr>
          </a:p>
          <a:p>
            <a:pPr indent="0" lvl="0" marL="0" rtl="0" algn="l">
              <a:lnSpc>
                <a:spcPct val="115000"/>
              </a:lnSpc>
              <a:spcBef>
                <a:spcPts val="130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6" name="Google Shape;186;p33"/>
          <p:cNvSpPr txBox="1"/>
          <p:nvPr>
            <p:ph idx="1" type="body"/>
          </p:nvPr>
        </p:nvSpPr>
        <p:spPr>
          <a:xfrm>
            <a:off x="264500" y="628375"/>
            <a:ext cx="8520600" cy="4515000"/>
          </a:xfrm>
          <a:prstGeom prst="rect">
            <a:avLst/>
          </a:prstGeom>
        </p:spPr>
        <p:txBody>
          <a:bodyPr anchorCtr="0" anchor="t" bIns="91425" lIns="91425" spcFirstLastPara="1" rIns="91425" wrap="square" tIns="91425">
            <a:normAutofit lnSpcReduction="20000"/>
          </a:bodyPr>
          <a:lstStyle/>
          <a:p>
            <a:pPr indent="0" lvl="0" marL="0" rtl="0" algn="l">
              <a:lnSpc>
                <a:spcPct val="122596"/>
              </a:lnSpc>
              <a:spcBef>
                <a:spcPts val="400"/>
              </a:spcBef>
              <a:spcAft>
                <a:spcPts val="0"/>
              </a:spcAft>
              <a:buNone/>
            </a:pPr>
            <a:r>
              <a:rPr b="1" lang="en" sz="1880">
                <a:solidFill>
                  <a:schemeClr val="dk1"/>
                </a:solidFill>
                <a:highlight>
                  <a:srgbClr val="FFFFFF"/>
                </a:highlight>
              </a:rPr>
              <a:t>Description:</a:t>
            </a:r>
            <a:endParaRPr>
              <a:solidFill>
                <a:schemeClr val="dk1"/>
              </a:solidFill>
            </a:endParaRPr>
          </a:p>
          <a:p>
            <a:pPr indent="-311150" lvl="0" marL="457200" rtl="0" algn="l">
              <a:spcBef>
                <a:spcPts val="600"/>
              </a:spcBef>
              <a:spcAft>
                <a:spcPts val="0"/>
              </a:spcAft>
              <a:buClr>
                <a:schemeClr val="dk1"/>
              </a:buClr>
              <a:buSzPts val="1300"/>
              <a:buChar char="-"/>
            </a:pPr>
            <a:r>
              <a:rPr lang="en" sz="1300">
                <a:solidFill>
                  <a:schemeClr val="dk1"/>
                </a:solidFill>
              </a:rPr>
              <a:t>Each variable is provided with an axis that starts from the centre. All axes are arranged radially, with equal distances between each other, while maintaining the same scale between all axes. Each variable value is plotted along its individual axis and all the variables in a dataset and connected together to form a polygon.</a:t>
            </a:r>
            <a:endParaRPr sz="1300">
              <a:solidFill>
                <a:schemeClr val="dk1"/>
              </a:solidFill>
            </a:endParaRPr>
          </a:p>
          <a:p>
            <a:pPr indent="0" lvl="0" marL="0" rtl="0" algn="l">
              <a:lnSpc>
                <a:spcPct val="122596"/>
              </a:lnSpc>
              <a:spcBef>
                <a:spcPts val="1200"/>
              </a:spcBef>
              <a:spcAft>
                <a:spcPts val="0"/>
              </a:spcAft>
              <a:buNone/>
            </a:pPr>
            <a:r>
              <a:rPr b="1" lang="en" sz="1880">
                <a:solidFill>
                  <a:schemeClr val="dk1"/>
                </a:solidFill>
                <a:highlight>
                  <a:srgbClr val="FFFFFF"/>
                </a:highlight>
              </a:rPr>
              <a:t>Advantages:</a:t>
            </a:r>
            <a:endParaRPr b="1" sz="1880">
              <a:solidFill>
                <a:schemeClr val="dk1"/>
              </a:solidFill>
              <a:highlight>
                <a:srgbClr val="FFFFFF"/>
              </a:highlight>
            </a:endParaRPr>
          </a:p>
          <a:p>
            <a:pPr indent="-319044" lvl="0" marL="457200" rtl="0" algn="l">
              <a:spcBef>
                <a:spcPts val="600"/>
              </a:spcBef>
              <a:spcAft>
                <a:spcPts val="0"/>
              </a:spcAft>
              <a:buClr>
                <a:schemeClr val="dk1"/>
              </a:buClr>
              <a:buSzPts val="1424"/>
              <a:buChar char="●"/>
            </a:pPr>
            <a:r>
              <a:rPr lang="en" sz="1424">
                <a:solidFill>
                  <a:schemeClr val="dk1"/>
                </a:solidFill>
              </a:rPr>
              <a:t>Useful for seeing which variables have similar values or if there are any outliers amongst each variable. </a:t>
            </a:r>
            <a:endParaRPr sz="1424">
              <a:solidFill>
                <a:schemeClr val="dk1"/>
              </a:solidFill>
            </a:endParaRPr>
          </a:p>
          <a:p>
            <a:pPr indent="-319044" lvl="0" marL="457200" rtl="0" algn="l">
              <a:spcBef>
                <a:spcPts val="0"/>
              </a:spcBef>
              <a:spcAft>
                <a:spcPts val="0"/>
              </a:spcAft>
              <a:buClr>
                <a:schemeClr val="dk1"/>
              </a:buClr>
              <a:buSzPts val="1424"/>
              <a:buChar char="●"/>
            </a:pPr>
            <a:r>
              <a:rPr lang="en" sz="1424">
                <a:solidFill>
                  <a:schemeClr val="dk1"/>
                </a:solidFill>
              </a:rPr>
              <a:t>Useful for seeing which variables are scoring high or low within a dataset, making them ideal for displaying performance.</a:t>
            </a:r>
            <a:endParaRPr b="1" sz="2304">
              <a:solidFill>
                <a:schemeClr val="dk1"/>
              </a:solidFill>
              <a:highlight>
                <a:srgbClr val="FFFFFF"/>
              </a:highlight>
            </a:endParaRPr>
          </a:p>
          <a:p>
            <a:pPr indent="0" lvl="0" marL="0" rtl="0" algn="l">
              <a:lnSpc>
                <a:spcPct val="122596"/>
              </a:lnSpc>
              <a:spcBef>
                <a:spcPts val="1200"/>
              </a:spcBef>
              <a:spcAft>
                <a:spcPts val="0"/>
              </a:spcAft>
              <a:buNone/>
            </a:pPr>
            <a:r>
              <a:rPr b="1" lang="en" sz="1880">
                <a:solidFill>
                  <a:schemeClr val="dk1"/>
                </a:solidFill>
                <a:highlight>
                  <a:srgbClr val="FFFFFF"/>
                </a:highlight>
              </a:rPr>
              <a:t>Disadvantages:</a:t>
            </a:r>
            <a:endParaRPr b="1" sz="1880">
              <a:solidFill>
                <a:schemeClr val="dk1"/>
              </a:solidFill>
              <a:highlight>
                <a:srgbClr val="FFFFFF"/>
              </a:highlight>
            </a:endParaRPr>
          </a:p>
          <a:p>
            <a:pPr indent="-310453" lvl="0" marL="457200" rtl="0" algn="l">
              <a:lnSpc>
                <a:spcPct val="122596"/>
              </a:lnSpc>
              <a:spcBef>
                <a:spcPts val="600"/>
              </a:spcBef>
              <a:spcAft>
                <a:spcPts val="0"/>
              </a:spcAft>
              <a:buClr>
                <a:schemeClr val="dk1"/>
              </a:buClr>
              <a:buSzPts val="1289"/>
              <a:buChar char="●"/>
            </a:pPr>
            <a:r>
              <a:rPr lang="en" sz="1289">
                <a:solidFill>
                  <a:schemeClr val="dk1"/>
                </a:solidFill>
              </a:rPr>
              <a:t>Having multiple polygons in one Radar Chart makes it hard to read, confusing and too cluttered. Especially if the polygons are filled in, as the top polygon covers all the other polygons underneath it.</a:t>
            </a:r>
            <a:endParaRPr sz="389">
              <a:solidFill>
                <a:schemeClr val="dk1"/>
              </a:solidFill>
            </a:endParaRPr>
          </a:p>
          <a:p>
            <a:pPr indent="-310453" lvl="0" marL="457200" rtl="0" algn="l">
              <a:lnSpc>
                <a:spcPct val="136363"/>
              </a:lnSpc>
              <a:spcBef>
                <a:spcPts val="0"/>
              </a:spcBef>
              <a:spcAft>
                <a:spcPts val="0"/>
              </a:spcAft>
              <a:buClr>
                <a:schemeClr val="dk1"/>
              </a:buClr>
              <a:buSzPts val="1289"/>
              <a:buChar char="●"/>
            </a:pPr>
            <a:r>
              <a:rPr lang="en" sz="1289">
                <a:solidFill>
                  <a:schemeClr val="dk1"/>
                </a:solidFill>
              </a:rPr>
              <a:t>Having too many variables creates too many axes and can also make the chart hard to read and complicated. So it's good practice to keep Radar Charts simple and limit the number of variables used.</a:t>
            </a:r>
            <a:endParaRPr sz="389">
              <a:solidFill>
                <a:schemeClr val="dk1"/>
              </a:solidFill>
            </a:endParaRPr>
          </a:p>
          <a:p>
            <a:pPr indent="-310453" lvl="0" marL="457200" rtl="0" algn="l">
              <a:lnSpc>
                <a:spcPct val="136363"/>
              </a:lnSpc>
              <a:spcBef>
                <a:spcPts val="0"/>
              </a:spcBef>
              <a:spcAft>
                <a:spcPts val="0"/>
              </a:spcAft>
              <a:buClr>
                <a:schemeClr val="dk1"/>
              </a:buClr>
              <a:buSzPts val="1289"/>
              <a:buChar char="●"/>
            </a:pPr>
            <a:r>
              <a:rPr lang="en" sz="1289">
                <a:solidFill>
                  <a:schemeClr val="dk1"/>
                </a:solidFill>
              </a:rPr>
              <a:t>Another flaw with Radar Charts is that they’re not so good for comparing values across each variable. Even with the aid of the spiderweb-like grid guide. Comparing values all on a single straight axis is much easier.</a:t>
            </a:r>
            <a:endParaRPr sz="2169">
              <a:solidFill>
                <a:schemeClr val="dk1"/>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264500" y="556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None/>
            </a:pPr>
            <a:r>
              <a:rPr b="1" lang="en" sz="2805">
                <a:highlight>
                  <a:srgbClr val="FFFFFF"/>
                </a:highlight>
              </a:rPr>
              <a:t>Radar</a:t>
            </a:r>
            <a:r>
              <a:rPr b="1" lang="en" sz="2805">
                <a:highlight>
                  <a:srgbClr val="FFFFFF"/>
                </a:highlight>
              </a:rPr>
              <a:t> Chart</a:t>
            </a:r>
            <a:endParaRPr b="1" sz="2805">
              <a:highlight>
                <a:srgbClr val="FFFFFF"/>
              </a:highlight>
            </a:endParaRPr>
          </a:p>
          <a:p>
            <a:pPr indent="0" lvl="0" marL="0" rtl="0" algn="l">
              <a:lnSpc>
                <a:spcPct val="115000"/>
              </a:lnSpc>
              <a:spcBef>
                <a:spcPts val="130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2" name="Google Shape;192;p34"/>
          <p:cNvSpPr txBox="1"/>
          <p:nvPr>
            <p:ph idx="1" type="body"/>
          </p:nvPr>
        </p:nvSpPr>
        <p:spPr>
          <a:xfrm>
            <a:off x="264500" y="628375"/>
            <a:ext cx="8520600" cy="4515000"/>
          </a:xfrm>
          <a:prstGeom prst="rect">
            <a:avLst/>
          </a:prstGeom>
        </p:spPr>
        <p:txBody>
          <a:bodyPr anchorCtr="0" anchor="t" bIns="91425" lIns="91425" spcFirstLastPara="1" rIns="91425" wrap="square" tIns="91425">
            <a:normAutofit/>
          </a:bodyPr>
          <a:lstStyle/>
          <a:p>
            <a:pPr indent="0" lvl="0" marL="457200" rtl="0" algn="l">
              <a:spcBef>
                <a:spcPts val="1300"/>
              </a:spcBef>
              <a:spcAft>
                <a:spcPts val="1300"/>
              </a:spcAft>
              <a:buNone/>
            </a:pPr>
            <a:r>
              <a:t/>
            </a:r>
            <a:endParaRPr sz="1880">
              <a:solidFill>
                <a:schemeClr val="dk1"/>
              </a:solidFill>
              <a:highlight>
                <a:srgbClr val="FFFFFF"/>
              </a:highlight>
            </a:endParaRPr>
          </a:p>
        </p:txBody>
      </p:sp>
      <p:pic>
        <p:nvPicPr>
          <p:cNvPr id="193" name="Google Shape;193;p34"/>
          <p:cNvPicPr preferRelativeResize="0"/>
          <p:nvPr/>
        </p:nvPicPr>
        <p:blipFill>
          <a:blip r:embed="rId3">
            <a:alphaModFix/>
          </a:blip>
          <a:stretch>
            <a:fillRect/>
          </a:stretch>
        </p:blipFill>
        <p:spPr>
          <a:xfrm>
            <a:off x="264500" y="699175"/>
            <a:ext cx="5079324" cy="2480801"/>
          </a:xfrm>
          <a:prstGeom prst="rect">
            <a:avLst/>
          </a:prstGeom>
          <a:noFill/>
          <a:ln>
            <a:noFill/>
          </a:ln>
        </p:spPr>
      </p:pic>
      <p:pic>
        <p:nvPicPr>
          <p:cNvPr id="194" name="Google Shape;194;p34"/>
          <p:cNvPicPr preferRelativeResize="0"/>
          <p:nvPr/>
        </p:nvPicPr>
        <p:blipFill>
          <a:blip r:embed="rId4">
            <a:alphaModFix/>
          </a:blip>
          <a:stretch>
            <a:fillRect/>
          </a:stretch>
        </p:blipFill>
        <p:spPr>
          <a:xfrm>
            <a:off x="5520801" y="177050"/>
            <a:ext cx="3515825" cy="4430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264500" y="2562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None/>
            </a:pPr>
            <a:r>
              <a:rPr b="1" lang="en" sz="2805">
                <a:highlight>
                  <a:srgbClr val="FFFFFF"/>
                </a:highlight>
              </a:rPr>
              <a:t>Radar</a:t>
            </a:r>
            <a:r>
              <a:rPr b="1" lang="en" sz="2805">
                <a:highlight>
                  <a:srgbClr val="FFFFFF"/>
                </a:highlight>
              </a:rPr>
              <a:t> Chart Example 1</a:t>
            </a:r>
            <a:endParaRPr b="1" sz="2805">
              <a:highlight>
                <a:srgbClr val="FFFFFF"/>
              </a:highlight>
            </a:endParaRPr>
          </a:p>
          <a:p>
            <a:pPr indent="0" lvl="0" marL="0" rtl="0" algn="l">
              <a:lnSpc>
                <a:spcPct val="115000"/>
              </a:lnSpc>
              <a:spcBef>
                <a:spcPts val="130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0" name="Google Shape;200;p35"/>
          <p:cNvSpPr txBox="1"/>
          <p:nvPr>
            <p:ph idx="1" type="body"/>
          </p:nvPr>
        </p:nvSpPr>
        <p:spPr>
          <a:xfrm>
            <a:off x="205525" y="101772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chemeClr val="dk1"/>
              </a:solidFill>
            </a:endParaRPr>
          </a:p>
          <a:p>
            <a:pPr indent="0" lvl="0" marL="457200" rtl="0" algn="l">
              <a:spcBef>
                <a:spcPts val="1200"/>
              </a:spcBef>
              <a:spcAft>
                <a:spcPts val="0"/>
              </a:spcAft>
              <a:buNone/>
            </a:pPr>
            <a:r>
              <a:t/>
            </a:r>
            <a:endParaRPr sz="100">
              <a:solidFill>
                <a:schemeClr val="dk1"/>
              </a:solidFill>
            </a:endParaRPr>
          </a:p>
          <a:p>
            <a:pPr indent="0" lvl="0" marL="457200" rtl="0" algn="l">
              <a:spcBef>
                <a:spcPts val="1200"/>
              </a:spcBef>
              <a:spcAft>
                <a:spcPts val="1200"/>
              </a:spcAft>
              <a:buNone/>
            </a:pPr>
            <a:r>
              <a:t/>
            </a:r>
            <a:endParaRPr>
              <a:solidFill>
                <a:schemeClr val="dk1"/>
              </a:solidFill>
              <a:highlight>
                <a:srgbClr val="FFFFFF"/>
              </a:highlight>
            </a:endParaRPr>
          </a:p>
        </p:txBody>
      </p:sp>
      <p:sp>
        <p:nvSpPr>
          <p:cNvPr id="201" name="Google Shape;201;p35"/>
          <p:cNvSpPr txBox="1"/>
          <p:nvPr/>
        </p:nvSpPr>
        <p:spPr>
          <a:xfrm>
            <a:off x="6783150" y="2047275"/>
            <a:ext cx="6796200" cy="7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2" name="Google Shape;202;p35"/>
          <p:cNvSpPr txBox="1"/>
          <p:nvPr/>
        </p:nvSpPr>
        <p:spPr>
          <a:xfrm>
            <a:off x="411850" y="1238975"/>
            <a:ext cx="2784600" cy="248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highlight>
                  <a:srgbClr val="FFFFFF"/>
                </a:highlight>
              </a:rPr>
              <a:t>One relevant example of a radar chart is the following </a:t>
            </a:r>
            <a:r>
              <a:rPr lang="en" sz="1600" u="sng">
                <a:solidFill>
                  <a:schemeClr val="hlink"/>
                </a:solidFill>
                <a:highlight>
                  <a:srgbClr val="FFFFFF"/>
                </a:highlight>
                <a:hlinkClick r:id="rId3"/>
              </a:rPr>
              <a:t>figure</a:t>
            </a:r>
            <a:r>
              <a:rPr lang="en" sz="1600">
                <a:solidFill>
                  <a:schemeClr val="dk1"/>
                </a:solidFill>
                <a:highlight>
                  <a:srgbClr val="FFFFFF"/>
                </a:highlight>
              </a:rPr>
              <a:t> </a:t>
            </a:r>
            <a:r>
              <a:rPr lang="en" sz="1600">
                <a:solidFill>
                  <a:schemeClr val="dk1"/>
                </a:solidFill>
                <a:highlight>
                  <a:srgbClr val="FFFFFF"/>
                </a:highlight>
              </a:rPr>
              <a:t> created by Jorge Camos t</a:t>
            </a:r>
            <a:r>
              <a:rPr lang="en" sz="1500">
                <a:solidFill>
                  <a:schemeClr val="dk1"/>
                </a:solidFill>
                <a:highlight>
                  <a:srgbClr val="FFFFFF"/>
                </a:highlight>
              </a:rPr>
              <a:t>hat plots the data on a single “clock face,” showing two 12 hour charts overlaid on top of each other.</a:t>
            </a:r>
            <a:endParaRPr sz="1600">
              <a:solidFill>
                <a:schemeClr val="dk1"/>
              </a:solidFill>
              <a:highlight>
                <a:srgbClr val="FFFFFF"/>
              </a:highlight>
            </a:endParaRPr>
          </a:p>
          <a:p>
            <a:pPr indent="0" lvl="0" marL="0" rtl="0" algn="l">
              <a:spcBef>
                <a:spcPts val="1200"/>
              </a:spcBef>
              <a:spcAft>
                <a:spcPts val="0"/>
              </a:spcAft>
              <a:buNone/>
            </a:pPr>
            <a:r>
              <a:t/>
            </a:r>
            <a:endParaRPr/>
          </a:p>
        </p:txBody>
      </p:sp>
      <p:pic>
        <p:nvPicPr>
          <p:cNvPr id="203" name="Google Shape;203;p35"/>
          <p:cNvPicPr preferRelativeResize="0"/>
          <p:nvPr/>
        </p:nvPicPr>
        <p:blipFill rotWithShape="1">
          <a:blip r:embed="rId4">
            <a:alphaModFix/>
          </a:blip>
          <a:srcRect b="0" l="1156" r="0" t="1468"/>
          <a:stretch/>
        </p:blipFill>
        <p:spPr>
          <a:xfrm>
            <a:off x="4081250" y="702225"/>
            <a:ext cx="4452375" cy="3795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264500" y="2562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None/>
            </a:pPr>
            <a:r>
              <a:rPr b="1" lang="en" sz="2805">
                <a:highlight>
                  <a:srgbClr val="FFFFFF"/>
                </a:highlight>
              </a:rPr>
              <a:t>Radar Chart Example 2</a:t>
            </a:r>
            <a:endParaRPr b="1" sz="2805">
              <a:highlight>
                <a:srgbClr val="FFFFFF"/>
              </a:highlight>
            </a:endParaRPr>
          </a:p>
          <a:p>
            <a:pPr indent="0" lvl="0" marL="0" rtl="0" algn="l">
              <a:lnSpc>
                <a:spcPct val="115000"/>
              </a:lnSpc>
              <a:spcBef>
                <a:spcPts val="130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 name="Google Shape;209;p36"/>
          <p:cNvSpPr txBox="1"/>
          <p:nvPr>
            <p:ph idx="1" type="body"/>
          </p:nvPr>
        </p:nvSpPr>
        <p:spPr>
          <a:xfrm>
            <a:off x="205525" y="101772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chemeClr val="dk1"/>
              </a:solidFill>
            </a:endParaRPr>
          </a:p>
          <a:p>
            <a:pPr indent="0" lvl="0" marL="457200" rtl="0" algn="l">
              <a:spcBef>
                <a:spcPts val="1200"/>
              </a:spcBef>
              <a:spcAft>
                <a:spcPts val="0"/>
              </a:spcAft>
              <a:buNone/>
            </a:pPr>
            <a:r>
              <a:t/>
            </a:r>
            <a:endParaRPr sz="100">
              <a:solidFill>
                <a:schemeClr val="dk1"/>
              </a:solidFill>
            </a:endParaRPr>
          </a:p>
          <a:p>
            <a:pPr indent="0" lvl="0" marL="457200" rtl="0" algn="l">
              <a:spcBef>
                <a:spcPts val="1200"/>
              </a:spcBef>
              <a:spcAft>
                <a:spcPts val="1200"/>
              </a:spcAft>
              <a:buNone/>
            </a:pPr>
            <a:r>
              <a:t/>
            </a:r>
            <a:endParaRPr>
              <a:solidFill>
                <a:schemeClr val="dk1"/>
              </a:solidFill>
              <a:highlight>
                <a:srgbClr val="FFFFFF"/>
              </a:highlight>
            </a:endParaRPr>
          </a:p>
        </p:txBody>
      </p:sp>
      <p:sp>
        <p:nvSpPr>
          <p:cNvPr id="210" name="Google Shape;210;p36"/>
          <p:cNvSpPr txBox="1"/>
          <p:nvPr/>
        </p:nvSpPr>
        <p:spPr>
          <a:xfrm>
            <a:off x="6783150" y="2047275"/>
            <a:ext cx="6796200" cy="7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1" name="Google Shape;211;p36"/>
          <p:cNvSpPr txBox="1"/>
          <p:nvPr/>
        </p:nvSpPr>
        <p:spPr>
          <a:xfrm>
            <a:off x="411850" y="1238975"/>
            <a:ext cx="2784600" cy="191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highlight>
                  <a:srgbClr val="FFFFFF"/>
                </a:highlight>
              </a:rPr>
              <a:t>The chart in example 1 was further modified by </a:t>
            </a:r>
            <a:r>
              <a:rPr lang="en" sz="1500" u="sng">
                <a:solidFill>
                  <a:schemeClr val="accent5"/>
                </a:solidFill>
                <a:highlight>
                  <a:srgbClr val="FFFFFF"/>
                </a:highlight>
                <a:latin typeface="Georgia"/>
                <a:ea typeface="Georgia"/>
                <a:cs typeface="Georgia"/>
                <a:sym typeface="Georgia"/>
                <a:hlinkClick r:id="rId3">
                  <a:extLst>
                    <a:ext uri="{A12FA001-AC4F-418D-AE19-62706E023703}">
                      <ahyp:hlinkClr val="tx"/>
                    </a:ext>
                  </a:extLst>
                </a:hlinkClick>
              </a:rPr>
              <a:t>Jon Peltier </a:t>
            </a:r>
            <a:r>
              <a:rPr lang="en" sz="1500">
                <a:solidFill>
                  <a:schemeClr val="dk1"/>
                </a:solidFill>
                <a:highlight>
                  <a:srgbClr val="FFFFFF"/>
                </a:highlight>
                <a:latin typeface="Georgia"/>
                <a:ea typeface="Georgia"/>
                <a:cs typeface="Georgia"/>
                <a:sym typeface="Georgia"/>
              </a:rPr>
              <a:t> to make the radar chart to show a line series connecting the hours.</a:t>
            </a:r>
            <a:endParaRPr sz="1600">
              <a:solidFill>
                <a:schemeClr val="dk1"/>
              </a:solidFill>
              <a:highlight>
                <a:srgbClr val="FFFFFF"/>
              </a:highlight>
            </a:endParaRPr>
          </a:p>
          <a:p>
            <a:pPr indent="0" lvl="0" marL="0" rtl="0" algn="l">
              <a:spcBef>
                <a:spcPts val="1200"/>
              </a:spcBef>
              <a:spcAft>
                <a:spcPts val="0"/>
              </a:spcAft>
              <a:buNone/>
            </a:pPr>
            <a:r>
              <a:t/>
            </a:r>
            <a:endParaRPr/>
          </a:p>
        </p:txBody>
      </p:sp>
      <p:pic>
        <p:nvPicPr>
          <p:cNvPr id="212" name="Google Shape;212;p36"/>
          <p:cNvPicPr preferRelativeResize="0"/>
          <p:nvPr/>
        </p:nvPicPr>
        <p:blipFill>
          <a:blip r:embed="rId4">
            <a:alphaModFix/>
          </a:blip>
          <a:stretch>
            <a:fillRect/>
          </a:stretch>
        </p:blipFill>
        <p:spPr>
          <a:xfrm>
            <a:off x="3971175" y="989762"/>
            <a:ext cx="4451975" cy="3472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264500" y="2562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None/>
            </a:pPr>
            <a:r>
              <a:rPr b="1" lang="en" sz="2805">
                <a:highlight>
                  <a:srgbClr val="FFFFFF"/>
                </a:highlight>
              </a:rPr>
              <a:t>Radar Chart Example 3</a:t>
            </a:r>
            <a:endParaRPr b="1" sz="2805">
              <a:highlight>
                <a:srgbClr val="FFFFFF"/>
              </a:highlight>
            </a:endParaRPr>
          </a:p>
          <a:p>
            <a:pPr indent="0" lvl="0" marL="0" rtl="0" algn="l">
              <a:lnSpc>
                <a:spcPct val="115000"/>
              </a:lnSpc>
              <a:spcBef>
                <a:spcPts val="130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8" name="Google Shape;218;p37"/>
          <p:cNvSpPr txBox="1"/>
          <p:nvPr>
            <p:ph idx="1" type="body"/>
          </p:nvPr>
        </p:nvSpPr>
        <p:spPr>
          <a:xfrm>
            <a:off x="205525" y="101772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chemeClr val="dk1"/>
              </a:solidFill>
            </a:endParaRPr>
          </a:p>
          <a:p>
            <a:pPr indent="0" lvl="0" marL="457200" rtl="0" algn="l">
              <a:spcBef>
                <a:spcPts val="1200"/>
              </a:spcBef>
              <a:spcAft>
                <a:spcPts val="0"/>
              </a:spcAft>
              <a:buNone/>
            </a:pPr>
            <a:r>
              <a:t/>
            </a:r>
            <a:endParaRPr sz="100">
              <a:solidFill>
                <a:schemeClr val="dk1"/>
              </a:solidFill>
            </a:endParaRPr>
          </a:p>
          <a:p>
            <a:pPr indent="0" lvl="0" marL="457200" rtl="0" algn="l">
              <a:spcBef>
                <a:spcPts val="1200"/>
              </a:spcBef>
              <a:spcAft>
                <a:spcPts val="1200"/>
              </a:spcAft>
              <a:buNone/>
            </a:pPr>
            <a:r>
              <a:t/>
            </a:r>
            <a:endParaRPr>
              <a:solidFill>
                <a:schemeClr val="dk1"/>
              </a:solidFill>
              <a:highlight>
                <a:srgbClr val="FFFFFF"/>
              </a:highlight>
            </a:endParaRPr>
          </a:p>
        </p:txBody>
      </p:sp>
      <p:sp>
        <p:nvSpPr>
          <p:cNvPr id="219" name="Google Shape;219;p37"/>
          <p:cNvSpPr txBox="1"/>
          <p:nvPr/>
        </p:nvSpPr>
        <p:spPr>
          <a:xfrm>
            <a:off x="6783150" y="2047275"/>
            <a:ext cx="6796200" cy="7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0" name="Google Shape;220;p37"/>
          <p:cNvSpPr txBox="1"/>
          <p:nvPr/>
        </p:nvSpPr>
        <p:spPr>
          <a:xfrm>
            <a:off x="411850" y="1238975"/>
            <a:ext cx="27846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highlight>
                  <a:srgbClr val="FFFFFF"/>
                </a:highlight>
              </a:rPr>
              <a:t>The chart displays daily site traffic by hour (relevant to our project) </a:t>
            </a:r>
            <a:endParaRPr sz="1600">
              <a:solidFill>
                <a:schemeClr val="dk1"/>
              </a:solidFill>
              <a:highlight>
                <a:srgbClr val="FFFFFF"/>
              </a:highlight>
            </a:endParaRPr>
          </a:p>
          <a:p>
            <a:pPr indent="0" lvl="0" marL="0" rtl="0" algn="l">
              <a:spcBef>
                <a:spcPts val="1200"/>
              </a:spcBef>
              <a:spcAft>
                <a:spcPts val="0"/>
              </a:spcAft>
              <a:buNone/>
            </a:pPr>
            <a:r>
              <a:t/>
            </a:r>
            <a:endParaRPr/>
          </a:p>
        </p:txBody>
      </p:sp>
      <p:pic>
        <p:nvPicPr>
          <p:cNvPr id="221" name="Google Shape;221;p37"/>
          <p:cNvPicPr preferRelativeResize="0"/>
          <p:nvPr/>
        </p:nvPicPr>
        <p:blipFill>
          <a:blip r:embed="rId3">
            <a:alphaModFix/>
          </a:blip>
          <a:stretch>
            <a:fillRect/>
          </a:stretch>
        </p:blipFill>
        <p:spPr>
          <a:xfrm>
            <a:off x="4235591" y="585950"/>
            <a:ext cx="4727457" cy="42799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242725" y="1755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020"/>
              <a:t>Visualization examples: Nightingale Rose Chart</a:t>
            </a:r>
            <a:endParaRPr sz="3020"/>
          </a:p>
          <a:p>
            <a:pPr indent="0" lvl="0" marL="0" rtl="0" algn="l">
              <a:spcBef>
                <a:spcPts val="0"/>
              </a:spcBef>
              <a:spcAft>
                <a:spcPts val="0"/>
              </a:spcAft>
              <a:buSzPts val="990"/>
              <a:buNone/>
            </a:pPr>
            <a:r>
              <a:t/>
            </a:r>
            <a:endParaRPr sz="252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264500" y="556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None/>
            </a:pPr>
            <a:r>
              <a:rPr b="1" lang="en" sz="2805">
                <a:highlight>
                  <a:srgbClr val="FFFFFF"/>
                </a:highlight>
              </a:rPr>
              <a:t>Nightingale Rose</a:t>
            </a:r>
            <a:r>
              <a:rPr b="1" lang="en" sz="2805">
                <a:highlight>
                  <a:srgbClr val="FFFFFF"/>
                </a:highlight>
              </a:rPr>
              <a:t> Chart</a:t>
            </a:r>
            <a:endParaRPr b="1" sz="2805">
              <a:highlight>
                <a:srgbClr val="FFFFFF"/>
              </a:highlight>
            </a:endParaRPr>
          </a:p>
          <a:p>
            <a:pPr indent="0" lvl="0" marL="0" rtl="0" algn="l">
              <a:lnSpc>
                <a:spcPct val="115000"/>
              </a:lnSpc>
              <a:spcBef>
                <a:spcPts val="130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2" name="Google Shape;232;p39"/>
          <p:cNvSpPr txBox="1"/>
          <p:nvPr>
            <p:ph idx="1" type="body"/>
          </p:nvPr>
        </p:nvSpPr>
        <p:spPr>
          <a:xfrm>
            <a:off x="264500" y="628375"/>
            <a:ext cx="8520600" cy="4515000"/>
          </a:xfrm>
          <a:prstGeom prst="rect">
            <a:avLst/>
          </a:prstGeom>
        </p:spPr>
        <p:txBody>
          <a:bodyPr anchorCtr="0" anchor="t" bIns="91425" lIns="91425" spcFirstLastPara="1" rIns="91425" wrap="square" tIns="91425">
            <a:normAutofit lnSpcReduction="20000"/>
          </a:bodyPr>
          <a:lstStyle/>
          <a:p>
            <a:pPr indent="0" lvl="0" marL="0" rtl="0" algn="l">
              <a:lnSpc>
                <a:spcPct val="122596"/>
              </a:lnSpc>
              <a:spcBef>
                <a:spcPts val="400"/>
              </a:spcBef>
              <a:spcAft>
                <a:spcPts val="0"/>
              </a:spcAft>
              <a:buNone/>
            </a:pPr>
            <a:r>
              <a:rPr b="1" lang="en" sz="1880">
                <a:solidFill>
                  <a:schemeClr val="dk1"/>
                </a:solidFill>
                <a:highlight>
                  <a:srgbClr val="FFFFFF"/>
                </a:highlight>
              </a:rPr>
              <a:t>Description:</a:t>
            </a:r>
            <a:endParaRPr>
              <a:solidFill>
                <a:schemeClr val="dk1"/>
              </a:solidFill>
            </a:endParaRPr>
          </a:p>
          <a:p>
            <a:pPr indent="-323850" lvl="0" marL="457200" rtl="0" algn="l">
              <a:lnSpc>
                <a:spcPct val="136363"/>
              </a:lnSpc>
              <a:spcBef>
                <a:spcPts val="1000"/>
              </a:spcBef>
              <a:spcAft>
                <a:spcPts val="0"/>
              </a:spcAft>
              <a:buClr>
                <a:schemeClr val="dk1"/>
              </a:buClr>
              <a:buSzPts val="1500"/>
              <a:buChar char="-"/>
            </a:pPr>
            <a:r>
              <a:rPr lang="en" sz="1500">
                <a:solidFill>
                  <a:schemeClr val="dk1"/>
                </a:solidFill>
              </a:rPr>
              <a:t>This chart was famously used by statistician and medical reformer, Florence Nightingale to communicate the avoidable deaths of soldiers during the Crimean war.</a:t>
            </a:r>
            <a:endParaRPr sz="1500">
              <a:solidFill>
                <a:schemeClr val="dk1"/>
              </a:solidFill>
            </a:endParaRPr>
          </a:p>
          <a:p>
            <a:pPr indent="-323850" lvl="0" marL="457200" rtl="0" algn="l">
              <a:lnSpc>
                <a:spcPct val="136363"/>
              </a:lnSpc>
              <a:spcBef>
                <a:spcPts val="0"/>
              </a:spcBef>
              <a:spcAft>
                <a:spcPts val="0"/>
              </a:spcAft>
              <a:buClr>
                <a:schemeClr val="dk1"/>
              </a:buClr>
              <a:buSzPts val="1500"/>
              <a:buChar char="-"/>
            </a:pPr>
            <a:r>
              <a:rPr lang="en" sz="1500">
                <a:solidFill>
                  <a:schemeClr val="dk1"/>
                </a:solidFill>
              </a:rPr>
              <a:t>Nightingale Rose Charts are drawn on a polar coordinate grid. Each category or interval in the data is divided into equal segments on this radial chart. How far each segment extends from the centre of the polar axis depends on the value it represents.</a:t>
            </a:r>
            <a:endParaRPr sz="1500">
              <a:solidFill>
                <a:schemeClr val="dk1"/>
              </a:solidFill>
            </a:endParaRPr>
          </a:p>
          <a:p>
            <a:pPr indent="0" lvl="0" marL="0" rtl="0" algn="l">
              <a:lnSpc>
                <a:spcPct val="136363"/>
              </a:lnSpc>
              <a:spcBef>
                <a:spcPts val="1000"/>
              </a:spcBef>
              <a:spcAft>
                <a:spcPts val="0"/>
              </a:spcAft>
              <a:buNone/>
            </a:pPr>
            <a:r>
              <a:rPr b="1" lang="en" sz="1500">
                <a:solidFill>
                  <a:schemeClr val="dk1"/>
                </a:solidFill>
                <a:highlight>
                  <a:srgbClr val="FFFFFF"/>
                </a:highlight>
              </a:rPr>
              <a:t>Advantages:</a:t>
            </a:r>
            <a:endParaRPr b="1" sz="1500">
              <a:solidFill>
                <a:schemeClr val="dk1"/>
              </a:solidFill>
              <a:highlight>
                <a:srgbClr val="FFFFFF"/>
              </a:highlight>
            </a:endParaRPr>
          </a:p>
          <a:p>
            <a:pPr indent="-323850" lvl="0" marL="457200" rtl="0" algn="l">
              <a:lnSpc>
                <a:spcPct val="136363"/>
              </a:lnSpc>
              <a:spcBef>
                <a:spcPts val="1000"/>
              </a:spcBef>
              <a:spcAft>
                <a:spcPts val="0"/>
              </a:spcAft>
              <a:buClr>
                <a:schemeClr val="dk1"/>
              </a:buClr>
              <a:buSzPts val="1500"/>
              <a:buChar char="●"/>
            </a:pPr>
            <a:r>
              <a:rPr lang="en" sz="1500">
                <a:solidFill>
                  <a:schemeClr val="dk1"/>
                </a:solidFill>
              </a:rPr>
              <a:t> Each ring from the centre of the polar grid can be used as a scale to plot the segment size and represent a higher value. Therefore, it’s important to notice with Nightingale Rose Charts that it’s the area, rather than the radius of a segment that represents its value.</a:t>
            </a:r>
            <a:endParaRPr sz="1500">
              <a:solidFill>
                <a:schemeClr val="dk1"/>
              </a:solidFill>
              <a:highlight>
                <a:srgbClr val="FFFFFF"/>
              </a:highlight>
            </a:endParaRPr>
          </a:p>
          <a:p>
            <a:pPr indent="0" lvl="0" marL="0" rtl="0" algn="l">
              <a:lnSpc>
                <a:spcPct val="122596"/>
              </a:lnSpc>
              <a:spcBef>
                <a:spcPts val="1000"/>
              </a:spcBef>
              <a:spcAft>
                <a:spcPts val="0"/>
              </a:spcAft>
              <a:buNone/>
            </a:pPr>
            <a:r>
              <a:rPr b="1" lang="en" sz="1500">
                <a:solidFill>
                  <a:schemeClr val="dk1"/>
                </a:solidFill>
                <a:highlight>
                  <a:srgbClr val="FFFFFF"/>
                </a:highlight>
              </a:rPr>
              <a:t>Disadvantages:</a:t>
            </a:r>
            <a:endParaRPr b="1" sz="1500">
              <a:solidFill>
                <a:schemeClr val="dk1"/>
              </a:solidFill>
              <a:highlight>
                <a:srgbClr val="FFFFFF"/>
              </a:highlight>
            </a:endParaRPr>
          </a:p>
          <a:p>
            <a:pPr indent="-323850" lvl="0" marL="457200" rtl="0" algn="l">
              <a:lnSpc>
                <a:spcPct val="136363"/>
              </a:lnSpc>
              <a:spcBef>
                <a:spcPts val="1000"/>
              </a:spcBef>
              <a:spcAft>
                <a:spcPts val="0"/>
              </a:spcAft>
              <a:buClr>
                <a:schemeClr val="dk1"/>
              </a:buClr>
              <a:buSzPts val="1500"/>
              <a:buChar char="●"/>
            </a:pPr>
            <a:r>
              <a:rPr lang="en" sz="1500">
                <a:solidFill>
                  <a:schemeClr val="dk1"/>
                </a:solidFill>
              </a:rPr>
              <a:t>The major flaw with Nightingale Rose Charts is that the outer segments are given more emphasis because of their larger area size. This disproportionately represents increases in value.</a:t>
            </a:r>
            <a:endParaRPr sz="1500">
              <a:solidFill>
                <a:schemeClr val="dk1"/>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Clr>
                <a:schemeClr val="dk1"/>
              </a:buClr>
              <a:buSzPct val="39207"/>
              <a:buFont typeface="Arial"/>
              <a:buNone/>
            </a:pPr>
            <a:r>
              <a:rPr b="1" lang="en" sz="2805">
                <a:highlight>
                  <a:srgbClr val="FFFFFF"/>
                </a:highlight>
              </a:rPr>
              <a:t>Nightingale Rose Chart</a:t>
            </a:r>
            <a:endParaRPr b="1" sz="2805">
              <a:highlight>
                <a:srgbClr val="FFFFFF"/>
              </a:highlight>
            </a:endParaRPr>
          </a:p>
          <a:p>
            <a:pPr indent="0" lvl="0" marL="0" rtl="0" algn="l">
              <a:spcBef>
                <a:spcPts val="1300"/>
              </a:spcBef>
              <a:spcAft>
                <a:spcPts val="0"/>
              </a:spcAft>
              <a:buNone/>
            </a:pPr>
            <a:r>
              <a:t/>
            </a:r>
            <a:endParaRPr/>
          </a:p>
        </p:txBody>
      </p:sp>
      <p:sp>
        <p:nvSpPr>
          <p:cNvPr id="238" name="Google Shape;23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40"/>
          <p:cNvPicPr preferRelativeResize="0"/>
          <p:nvPr/>
        </p:nvPicPr>
        <p:blipFill>
          <a:blip r:embed="rId3">
            <a:alphaModFix/>
          </a:blip>
          <a:stretch>
            <a:fillRect/>
          </a:stretch>
        </p:blipFill>
        <p:spPr>
          <a:xfrm>
            <a:off x="146500" y="1285525"/>
            <a:ext cx="5548501" cy="2941201"/>
          </a:xfrm>
          <a:prstGeom prst="rect">
            <a:avLst/>
          </a:prstGeom>
          <a:noFill/>
          <a:ln>
            <a:noFill/>
          </a:ln>
        </p:spPr>
      </p:pic>
      <p:pic>
        <p:nvPicPr>
          <p:cNvPr id="240" name="Google Shape;240;p40"/>
          <p:cNvPicPr preferRelativeResize="0"/>
          <p:nvPr/>
        </p:nvPicPr>
        <p:blipFill>
          <a:blip r:embed="rId4">
            <a:alphaModFix/>
          </a:blip>
          <a:stretch>
            <a:fillRect/>
          </a:stretch>
        </p:blipFill>
        <p:spPr>
          <a:xfrm>
            <a:off x="6036225" y="348275"/>
            <a:ext cx="2796074" cy="46601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Clr>
                <a:schemeClr val="dk1"/>
              </a:buClr>
              <a:buSzPct val="39207"/>
              <a:buFont typeface="Arial"/>
              <a:buNone/>
            </a:pPr>
            <a:r>
              <a:rPr b="1" lang="en" sz="2805">
                <a:highlight>
                  <a:srgbClr val="FFFFFF"/>
                </a:highlight>
              </a:rPr>
              <a:t>Nightingale Rose Chart Example 1</a:t>
            </a:r>
            <a:endParaRPr b="1" sz="2805">
              <a:highlight>
                <a:srgbClr val="FFFFFF"/>
              </a:highlight>
            </a:endParaRPr>
          </a:p>
          <a:p>
            <a:pPr indent="0" lvl="0" marL="0" rtl="0" algn="l">
              <a:spcBef>
                <a:spcPts val="1300"/>
              </a:spcBef>
              <a:spcAft>
                <a:spcPts val="0"/>
              </a:spcAft>
              <a:buNone/>
            </a:pPr>
            <a:r>
              <a:t/>
            </a:r>
            <a:endParaRPr/>
          </a:p>
        </p:txBody>
      </p:sp>
      <p:sp>
        <p:nvSpPr>
          <p:cNvPr id="246" name="Google Shape;24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41"/>
          <p:cNvPicPr preferRelativeResize="0"/>
          <p:nvPr/>
        </p:nvPicPr>
        <p:blipFill>
          <a:blip r:embed="rId3">
            <a:alphaModFix/>
          </a:blip>
          <a:stretch>
            <a:fillRect/>
          </a:stretch>
        </p:blipFill>
        <p:spPr>
          <a:xfrm>
            <a:off x="1" y="1280375"/>
            <a:ext cx="4118274" cy="3574625"/>
          </a:xfrm>
          <a:prstGeom prst="rect">
            <a:avLst/>
          </a:prstGeom>
          <a:noFill/>
          <a:ln>
            <a:noFill/>
          </a:ln>
        </p:spPr>
      </p:pic>
      <p:sp>
        <p:nvSpPr>
          <p:cNvPr id="248" name="Google Shape;248;p41"/>
          <p:cNvSpPr txBox="1"/>
          <p:nvPr/>
        </p:nvSpPr>
        <p:spPr>
          <a:xfrm>
            <a:off x="4816725" y="1341250"/>
            <a:ext cx="3551400" cy="2256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sz="1250">
                <a:solidFill>
                  <a:schemeClr val="dk1"/>
                </a:solidFill>
                <a:highlight>
                  <a:srgbClr val="FFFFFF"/>
                </a:highlight>
                <a:latin typeface="Georgia"/>
                <a:ea typeface="Georgia"/>
                <a:cs typeface="Georgia"/>
                <a:sym typeface="Georgia"/>
              </a:rPr>
              <a:t>This example comes from </a:t>
            </a:r>
            <a:r>
              <a:rPr lang="en" sz="1250" u="sng">
                <a:solidFill>
                  <a:schemeClr val="hlink"/>
                </a:solidFill>
                <a:highlight>
                  <a:srgbClr val="FFFFFF"/>
                </a:highlight>
                <a:latin typeface="Georgia"/>
                <a:ea typeface="Georgia"/>
                <a:cs typeface="Georgia"/>
                <a:sym typeface="Georgia"/>
                <a:hlinkClick r:id="rId4"/>
              </a:rPr>
              <a:t>Tableau</a:t>
            </a:r>
            <a:r>
              <a:rPr lang="en" sz="1250">
                <a:solidFill>
                  <a:schemeClr val="dk1"/>
                </a:solidFill>
                <a:highlight>
                  <a:srgbClr val="FFFFFF"/>
                </a:highlight>
                <a:latin typeface="Georgia"/>
                <a:ea typeface="Georgia"/>
                <a:cs typeface="Georgia"/>
                <a:sym typeface="Georgia"/>
              </a:rPr>
              <a:t>. Since each of the slices represent sales for that particular month and department, you will notice that the entire slice gets highlighted when you make a selection instead of just the band visible in the chart as you’d expect.</a:t>
            </a:r>
            <a:endParaRPr sz="1250">
              <a:solidFill>
                <a:schemeClr val="dk1"/>
              </a:solidFill>
              <a:highlight>
                <a:srgbClr val="FFFFFF"/>
              </a:highlight>
              <a:latin typeface="Georgia"/>
              <a:ea typeface="Georgia"/>
              <a:cs typeface="Georgia"/>
              <a:sym typeface="Georgia"/>
            </a:endParaRPr>
          </a:p>
          <a:p>
            <a:pPr indent="0" lvl="0" marL="0" rtl="0" algn="l">
              <a:lnSpc>
                <a:spcPct val="115000"/>
              </a:lnSpc>
              <a:spcBef>
                <a:spcPts val="26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pic>
        <p:nvPicPr>
          <p:cNvPr id="249" name="Google Shape;249;p41"/>
          <p:cNvPicPr preferRelativeResize="0"/>
          <p:nvPr/>
        </p:nvPicPr>
        <p:blipFill>
          <a:blip r:embed="rId5">
            <a:alphaModFix/>
          </a:blip>
          <a:stretch>
            <a:fillRect/>
          </a:stretch>
        </p:blipFill>
        <p:spPr>
          <a:xfrm>
            <a:off x="4040850" y="2873100"/>
            <a:ext cx="5103151" cy="1813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224775" y="433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Citizen noise pollution monitoring</a:t>
            </a:r>
            <a:endParaRPr/>
          </a:p>
        </p:txBody>
      </p:sp>
      <p:sp>
        <p:nvSpPr>
          <p:cNvPr id="65" name="Google Shape;65;p15"/>
          <p:cNvSpPr txBox="1"/>
          <p:nvPr>
            <p:ph idx="1" type="body"/>
          </p:nvPr>
        </p:nvSpPr>
        <p:spPr>
          <a:xfrm>
            <a:off x="311700" y="1152475"/>
            <a:ext cx="8141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 name="Google Shape;66;p15"/>
          <p:cNvPicPr preferRelativeResize="0"/>
          <p:nvPr/>
        </p:nvPicPr>
        <p:blipFill>
          <a:blip r:embed="rId4">
            <a:alphaModFix/>
          </a:blip>
          <a:stretch>
            <a:fillRect/>
          </a:stretch>
        </p:blipFill>
        <p:spPr>
          <a:xfrm>
            <a:off x="224778" y="1091650"/>
            <a:ext cx="3797295" cy="3416399"/>
          </a:xfrm>
          <a:prstGeom prst="rect">
            <a:avLst/>
          </a:prstGeom>
          <a:noFill/>
          <a:ln>
            <a:noFill/>
          </a:ln>
        </p:spPr>
      </p:pic>
      <p:pic>
        <p:nvPicPr>
          <p:cNvPr id="67" name="Google Shape;67;p15"/>
          <p:cNvPicPr preferRelativeResize="0"/>
          <p:nvPr/>
        </p:nvPicPr>
        <p:blipFill rotWithShape="1">
          <a:blip r:embed="rId5">
            <a:alphaModFix/>
          </a:blip>
          <a:srcRect b="0" l="0" r="0" t="63324"/>
          <a:stretch/>
        </p:blipFill>
        <p:spPr>
          <a:xfrm>
            <a:off x="3999275" y="1423975"/>
            <a:ext cx="4454125" cy="753275"/>
          </a:xfrm>
          <a:prstGeom prst="rect">
            <a:avLst/>
          </a:prstGeom>
          <a:noFill/>
          <a:ln>
            <a:noFill/>
          </a:ln>
        </p:spPr>
      </p:pic>
      <p:pic>
        <p:nvPicPr>
          <p:cNvPr id="68" name="Google Shape;68;p15"/>
          <p:cNvPicPr preferRelativeResize="0"/>
          <p:nvPr/>
        </p:nvPicPr>
        <p:blipFill>
          <a:blip r:embed="rId6">
            <a:alphaModFix/>
          </a:blip>
          <a:stretch>
            <a:fillRect/>
          </a:stretch>
        </p:blipFill>
        <p:spPr>
          <a:xfrm>
            <a:off x="3999275" y="2498375"/>
            <a:ext cx="4513175" cy="1110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3333"/>
              </a:lnSpc>
              <a:spcBef>
                <a:spcPts val="0"/>
              </a:spcBef>
              <a:spcAft>
                <a:spcPts val="0"/>
              </a:spcAft>
              <a:buClr>
                <a:schemeClr val="dk1"/>
              </a:buClr>
              <a:buSzPct val="39207"/>
              <a:buFont typeface="Arial"/>
              <a:buNone/>
            </a:pPr>
            <a:r>
              <a:rPr b="1" lang="en" sz="2805">
                <a:highlight>
                  <a:srgbClr val="FFFFFF"/>
                </a:highlight>
              </a:rPr>
              <a:t>Nightingale Rose Chart Example 2</a:t>
            </a:r>
            <a:endParaRPr b="1" sz="2805">
              <a:highlight>
                <a:srgbClr val="FFFFFF"/>
              </a:highlight>
            </a:endParaRPr>
          </a:p>
          <a:p>
            <a:pPr indent="0" lvl="0" marL="0" rtl="0" algn="l">
              <a:spcBef>
                <a:spcPts val="1300"/>
              </a:spcBef>
              <a:spcAft>
                <a:spcPts val="0"/>
              </a:spcAft>
              <a:buNone/>
            </a:pPr>
            <a:r>
              <a:t/>
            </a:r>
            <a:endParaRPr/>
          </a:p>
        </p:txBody>
      </p:sp>
      <p:pic>
        <p:nvPicPr>
          <p:cNvPr id="255" name="Google Shape;255;p42"/>
          <p:cNvPicPr preferRelativeResize="0"/>
          <p:nvPr/>
        </p:nvPicPr>
        <p:blipFill>
          <a:blip r:embed="rId3">
            <a:alphaModFix/>
          </a:blip>
          <a:stretch>
            <a:fillRect/>
          </a:stretch>
        </p:blipFill>
        <p:spPr>
          <a:xfrm>
            <a:off x="311700" y="1361078"/>
            <a:ext cx="6294727" cy="3024624"/>
          </a:xfrm>
          <a:prstGeom prst="rect">
            <a:avLst/>
          </a:prstGeom>
          <a:noFill/>
          <a:ln>
            <a:noFill/>
          </a:ln>
        </p:spPr>
      </p:pic>
      <p:sp>
        <p:nvSpPr>
          <p:cNvPr id="256" name="Google Shape;256;p42"/>
          <p:cNvSpPr txBox="1"/>
          <p:nvPr/>
        </p:nvSpPr>
        <p:spPr>
          <a:xfrm>
            <a:off x="6865750" y="1787700"/>
            <a:ext cx="1911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 of creating a Rose chart with </a:t>
            </a:r>
            <a:r>
              <a:rPr lang="en" u="sng">
                <a:solidFill>
                  <a:schemeClr val="hlink"/>
                </a:solidFill>
                <a:hlinkClick r:id="rId4"/>
              </a:rPr>
              <a:t>detailed instructions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display 12 charts for each month</a:t>
            </a:r>
            <a:r>
              <a:rPr lang="en"/>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242725" y="1755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020"/>
              <a:t>Visualization examples: Double-time bar chart</a:t>
            </a:r>
            <a:endParaRPr sz="3020"/>
          </a:p>
          <a:p>
            <a:pPr indent="0" lvl="0" marL="0" rtl="0" algn="l">
              <a:spcBef>
                <a:spcPts val="0"/>
              </a:spcBef>
              <a:spcAft>
                <a:spcPts val="0"/>
              </a:spcAft>
              <a:buSzPts val="990"/>
              <a:buNone/>
            </a:pPr>
            <a:r>
              <a:t/>
            </a:r>
            <a:endParaRPr sz="252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264500" y="55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2781"/>
              <a:buFont typeface="Arial"/>
              <a:buNone/>
            </a:pPr>
            <a:r>
              <a:rPr lang="en" sz="3020"/>
              <a:t>Double-time bar chart motivation</a:t>
            </a:r>
            <a:endParaRPr sz="3020"/>
          </a:p>
          <a:p>
            <a:pPr indent="0" lvl="0" marL="0" rtl="0" algn="l">
              <a:lnSpc>
                <a:spcPct val="113333"/>
              </a:lnSpc>
              <a:spcBef>
                <a:spcPts val="0"/>
              </a:spcBef>
              <a:spcAft>
                <a:spcPts val="0"/>
              </a:spcAft>
              <a:buNone/>
            </a:pPr>
            <a:r>
              <a:t/>
            </a:r>
            <a:endParaRPr b="1" sz="2805">
              <a:highlight>
                <a:srgbClr val="FFFFFF"/>
              </a:highlight>
            </a:endParaRPr>
          </a:p>
          <a:p>
            <a:pPr indent="0" lvl="0" marL="0" rtl="0" algn="l">
              <a:lnSpc>
                <a:spcPct val="115000"/>
              </a:lnSpc>
              <a:spcBef>
                <a:spcPts val="130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7" name="Google Shape;267;p44"/>
          <p:cNvSpPr txBox="1"/>
          <p:nvPr>
            <p:ph idx="1" type="body"/>
          </p:nvPr>
        </p:nvSpPr>
        <p:spPr>
          <a:xfrm>
            <a:off x="264500" y="628375"/>
            <a:ext cx="8520600" cy="4515000"/>
          </a:xfrm>
          <a:prstGeom prst="rect">
            <a:avLst/>
          </a:prstGeom>
        </p:spPr>
        <p:txBody>
          <a:bodyPr anchorCtr="0" anchor="t" bIns="91425" lIns="91425" spcFirstLastPara="1" rIns="91425" wrap="square" tIns="91425">
            <a:normAutofit lnSpcReduction="20000"/>
          </a:bodyPr>
          <a:lstStyle/>
          <a:p>
            <a:pPr indent="0" lvl="0" marL="0" rtl="0" algn="l">
              <a:lnSpc>
                <a:spcPct val="122596"/>
              </a:lnSpc>
              <a:spcBef>
                <a:spcPts val="400"/>
              </a:spcBef>
              <a:spcAft>
                <a:spcPts val="0"/>
              </a:spcAft>
              <a:buNone/>
            </a:pPr>
            <a:r>
              <a:rPr b="1" lang="en" sz="1880" u="sng">
                <a:solidFill>
                  <a:schemeClr val="hlink"/>
                </a:solidFill>
                <a:highlight>
                  <a:srgbClr val="FFFFFF"/>
                </a:highlight>
                <a:hlinkClick r:id="rId3"/>
              </a:rPr>
              <a:t>Why not usual bar chart for time series? </a:t>
            </a:r>
            <a:endParaRPr>
              <a:solidFill>
                <a:schemeClr val="dk1"/>
              </a:solidFill>
            </a:endParaRPr>
          </a:p>
          <a:p>
            <a:pPr indent="-323850" lvl="0" marL="457200" rtl="0" algn="l">
              <a:lnSpc>
                <a:spcPct val="136363"/>
              </a:lnSpc>
              <a:spcBef>
                <a:spcPts val="1000"/>
              </a:spcBef>
              <a:spcAft>
                <a:spcPts val="0"/>
              </a:spcAft>
              <a:buClr>
                <a:schemeClr val="dk1"/>
              </a:buClr>
              <a:buSzPts val="1500"/>
              <a:buChar char="-"/>
            </a:pPr>
            <a:r>
              <a:rPr lang="en" sz="1500">
                <a:solidFill>
                  <a:schemeClr val="dk1"/>
                </a:solidFill>
              </a:rPr>
              <a:t>Generally,  visualization of time series data using bar charts has the following challenges: </a:t>
            </a:r>
            <a:endParaRPr sz="1500">
              <a:solidFill>
                <a:schemeClr val="dk1"/>
              </a:solidFill>
            </a:endParaRPr>
          </a:p>
          <a:p>
            <a:pPr indent="-323850" lvl="1" marL="914400" rtl="0" algn="l">
              <a:spcBef>
                <a:spcPts val="0"/>
              </a:spcBef>
              <a:spcAft>
                <a:spcPts val="0"/>
              </a:spcAft>
              <a:buClr>
                <a:schemeClr val="dk1"/>
              </a:buClr>
              <a:buSzPts val="1500"/>
              <a:buFont typeface="Georgia"/>
              <a:buChar char="-"/>
            </a:pPr>
            <a:r>
              <a:rPr b="1" lang="en" sz="1500">
                <a:solidFill>
                  <a:schemeClr val="dk1"/>
                </a:solidFill>
                <a:highlight>
                  <a:srgbClr val="FFFFFF"/>
                </a:highlight>
                <a:latin typeface="Georgia"/>
                <a:ea typeface="Georgia"/>
                <a:cs typeface="Georgia"/>
                <a:sym typeface="Georgia"/>
              </a:rPr>
              <a:t>the break in the data between 11pm and midnight</a:t>
            </a:r>
            <a:endParaRPr b="1" sz="1500">
              <a:solidFill>
                <a:schemeClr val="dk1"/>
              </a:solidFill>
              <a:highlight>
                <a:srgbClr val="FFFFFF"/>
              </a:highlight>
              <a:latin typeface="Georgia"/>
              <a:ea typeface="Georgia"/>
              <a:cs typeface="Georgia"/>
              <a:sym typeface="Georgia"/>
            </a:endParaRPr>
          </a:p>
          <a:p>
            <a:pPr indent="-323850" lvl="2" marL="1371600" rtl="0" algn="l">
              <a:spcBef>
                <a:spcPts val="0"/>
              </a:spcBef>
              <a:spcAft>
                <a:spcPts val="0"/>
              </a:spcAft>
              <a:buClr>
                <a:schemeClr val="dk1"/>
              </a:buClr>
              <a:buSzPts val="1500"/>
              <a:buFont typeface="Georgia"/>
              <a:buChar char="-"/>
            </a:pPr>
            <a:r>
              <a:rPr lang="en" sz="1500">
                <a:solidFill>
                  <a:schemeClr val="dk1"/>
                </a:solidFill>
                <a:highlight>
                  <a:srgbClr val="FFFFFF"/>
                </a:highlight>
                <a:latin typeface="Georgia"/>
                <a:ea typeface="Georgia"/>
                <a:cs typeface="Georgia"/>
                <a:sym typeface="Georgia"/>
              </a:rPr>
              <a:t>To summarize, the first problem has to do with being able to understand the trends that occur around midnight (where this chart breaks the data).</a:t>
            </a:r>
            <a:endParaRPr sz="1500">
              <a:solidFill>
                <a:schemeClr val="dk1"/>
              </a:solidFill>
              <a:highlight>
                <a:srgbClr val="FFFFFF"/>
              </a:highlight>
              <a:latin typeface="Georgia"/>
              <a:ea typeface="Georgia"/>
              <a:cs typeface="Georgia"/>
              <a:sym typeface="Georgia"/>
            </a:endParaRPr>
          </a:p>
          <a:p>
            <a:pPr indent="-323850" lvl="2" marL="1371600" rtl="0" algn="l">
              <a:spcBef>
                <a:spcPts val="0"/>
              </a:spcBef>
              <a:spcAft>
                <a:spcPts val="0"/>
              </a:spcAft>
              <a:buClr>
                <a:schemeClr val="dk1"/>
              </a:buClr>
              <a:buSzPts val="1500"/>
              <a:buFont typeface="Georgia"/>
              <a:buChar char="-"/>
            </a:pPr>
            <a:r>
              <a:rPr lang="en" sz="1500">
                <a:solidFill>
                  <a:schemeClr val="dk1"/>
                </a:solidFill>
                <a:highlight>
                  <a:srgbClr val="FFFFFF"/>
                </a:highlight>
                <a:latin typeface="Georgia"/>
                <a:ea typeface="Georgia"/>
                <a:cs typeface="Georgia"/>
                <a:sym typeface="Georgia"/>
              </a:rPr>
              <a:t>This is only problematic when something interesting is happening around midnight (or whenever you choose to have your chart begin/end).</a:t>
            </a:r>
            <a:endParaRPr sz="1500">
              <a:solidFill>
                <a:schemeClr val="dk1"/>
              </a:solidFill>
              <a:highlight>
                <a:srgbClr val="FFFFFF"/>
              </a:highlight>
              <a:latin typeface="Georgia"/>
              <a:ea typeface="Georgia"/>
              <a:cs typeface="Georgia"/>
              <a:sym typeface="Georgia"/>
            </a:endParaRPr>
          </a:p>
          <a:p>
            <a:pPr indent="-323850" lvl="1" marL="914400" rtl="0" algn="l">
              <a:spcBef>
                <a:spcPts val="0"/>
              </a:spcBef>
              <a:spcAft>
                <a:spcPts val="0"/>
              </a:spcAft>
              <a:buClr>
                <a:schemeClr val="dk1"/>
              </a:buClr>
              <a:buSzPts val="1500"/>
              <a:buFont typeface="Georgia"/>
              <a:buChar char="-"/>
            </a:pPr>
            <a:r>
              <a:rPr b="1" lang="en" sz="1500">
                <a:solidFill>
                  <a:schemeClr val="dk1"/>
                </a:solidFill>
                <a:highlight>
                  <a:srgbClr val="FFFFFF"/>
                </a:highlight>
                <a:latin typeface="Georgia"/>
                <a:ea typeface="Georgia"/>
                <a:cs typeface="Georgia"/>
                <a:sym typeface="Georgia"/>
              </a:rPr>
              <a:t>the difficulty understanding the context of the time</a:t>
            </a:r>
            <a:endParaRPr b="1" sz="1500">
              <a:solidFill>
                <a:schemeClr val="dk1"/>
              </a:solidFill>
              <a:highlight>
                <a:srgbClr val="FFFFFF"/>
              </a:highlight>
              <a:latin typeface="Georgia"/>
              <a:ea typeface="Georgia"/>
              <a:cs typeface="Georgia"/>
              <a:sym typeface="Georgia"/>
            </a:endParaRPr>
          </a:p>
          <a:p>
            <a:pPr indent="-323850" lvl="2" marL="1371600" rtl="0" algn="l">
              <a:spcBef>
                <a:spcPts val="0"/>
              </a:spcBef>
              <a:spcAft>
                <a:spcPts val="0"/>
              </a:spcAft>
              <a:buClr>
                <a:schemeClr val="dk1"/>
              </a:buClr>
              <a:buSzPts val="1500"/>
              <a:buFont typeface="Georgia"/>
              <a:buChar char="-"/>
            </a:pPr>
            <a:r>
              <a:rPr lang="en" sz="1500">
                <a:solidFill>
                  <a:schemeClr val="dk1"/>
                </a:solidFill>
                <a:highlight>
                  <a:srgbClr val="FFFFFF"/>
                </a:highlight>
                <a:latin typeface="Georgia"/>
                <a:ea typeface="Georgia"/>
                <a:cs typeface="Georgia"/>
                <a:sym typeface="Georgia"/>
              </a:rPr>
              <a:t>The second point about context has to do with the fact that I don’t think about my days as starting at midnight and ending at 11:59pm. </a:t>
            </a:r>
            <a:endParaRPr sz="1500">
              <a:solidFill>
                <a:schemeClr val="dk1"/>
              </a:solidFill>
              <a:highlight>
                <a:srgbClr val="FFFFFF"/>
              </a:highlight>
              <a:latin typeface="Georgia"/>
              <a:ea typeface="Georgia"/>
              <a:cs typeface="Georgia"/>
              <a:sym typeface="Georgia"/>
            </a:endParaRPr>
          </a:p>
          <a:p>
            <a:pPr indent="-323850" lvl="2" marL="1371600" rtl="0" algn="l">
              <a:spcBef>
                <a:spcPts val="0"/>
              </a:spcBef>
              <a:spcAft>
                <a:spcPts val="0"/>
              </a:spcAft>
              <a:buClr>
                <a:schemeClr val="dk1"/>
              </a:buClr>
              <a:buSzPts val="1500"/>
              <a:buFont typeface="Georgia"/>
              <a:buChar char="-"/>
            </a:pPr>
            <a:r>
              <a:rPr lang="en" sz="1500">
                <a:solidFill>
                  <a:schemeClr val="dk1"/>
                </a:solidFill>
                <a:highlight>
                  <a:srgbClr val="FFFFFF"/>
                </a:highlight>
                <a:latin typeface="Georgia"/>
                <a:ea typeface="Georgia"/>
                <a:cs typeface="Georgia"/>
                <a:sym typeface="Georgia"/>
              </a:rPr>
              <a:t>A more accurate representation of how I think of my days is that they start sometime when I wake up, usually around 7am, and they are broken up into “day-time” and “night-time”, and they end more or less when I go to sleep. </a:t>
            </a:r>
            <a:endParaRPr sz="1500">
              <a:solidFill>
                <a:schemeClr val="dk1"/>
              </a:solidFill>
              <a:highlight>
                <a:srgbClr val="FFFFFF"/>
              </a:highlight>
              <a:latin typeface="Georgia"/>
              <a:ea typeface="Georgia"/>
              <a:cs typeface="Georgia"/>
              <a:sym typeface="Georgia"/>
            </a:endParaRPr>
          </a:p>
          <a:p>
            <a:pPr indent="0" lvl="0" marL="0" rtl="0" algn="l">
              <a:spcBef>
                <a:spcPts val="2600"/>
              </a:spcBef>
              <a:spcAft>
                <a:spcPts val="2600"/>
              </a:spcAft>
              <a:buNone/>
            </a:pPr>
            <a:r>
              <a:rPr lang="en" sz="1500">
                <a:solidFill>
                  <a:schemeClr val="dk1"/>
                </a:solidFill>
                <a:highlight>
                  <a:srgbClr val="FFFFFF"/>
                </a:highlight>
                <a:latin typeface="Georgia"/>
                <a:ea typeface="Georgia"/>
                <a:cs typeface="Georgia"/>
                <a:sym typeface="Georgia"/>
              </a:rPr>
              <a:t>The simple bar chart doesn’t solve these problems well. It presents a hard break in the data, forcing the viewer to mentally connect the end of the chart with the beginning. And it also forces the viewer to think about the days in the context of midnight – 11pm, which is not the natural categorization system we have for the hours of the day.</a:t>
            </a:r>
            <a:endParaRPr sz="15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20"/>
              <a:t>Double-time bar chart Example 1</a:t>
            </a:r>
            <a:endParaRPr b="1" sz="2805">
              <a:highlight>
                <a:srgbClr val="FFFFFF"/>
              </a:highlight>
            </a:endParaRPr>
          </a:p>
          <a:p>
            <a:pPr indent="0" lvl="0" marL="0" rtl="0" algn="l">
              <a:spcBef>
                <a:spcPts val="0"/>
              </a:spcBef>
              <a:spcAft>
                <a:spcPts val="0"/>
              </a:spcAft>
              <a:buNone/>
            </a:pPr>
            <a:r>
              <a:t/>
            </a:r>
            <a:endParaRPr/>
          </a:p>
        </p:txBody>
      </p:sp>
      <p:sp>
        <p:nvSpPr>
          <p:cNvPr id="273" name="Google Shape;27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4" name="Google Shape;274;p45"/>
          <p:cNvSpPr txBox="1"/>
          <p:nvPr/>
        </p:nvSpPr>
        <p:spPr>
          <a:xfrm>
            <a:off x="4884900" y="1207200"/>
            <a:ext cx="3947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highlight>
                  <a:srgbClr val="FFFFFF"/>
                </a:highlight>
                <a:latin typeface="Georgia"/>
                <a:ea typeface="Georgia"/>
                <a:cs typeface="Georgia"/>
                <a:sym typeface="Georgia"/>
              </a:rPr>
              <a:t>The chart still uses simple bars in a linear chart. But the </a:t>
            </a:r>
            <a:r>
              <a:rPr b="1" lang="en" sz="1500">
                <a:solidFill>
                  <a:schemeClr val="dk1"/>
                </a:solidFill>
                <a:highlight>
                  <a:srgbClr val="FFFFFF"/>
                </a:highlight>
                <a:latin typeface="Georgia"/>
                <a:ea typeface="Georgia"/>
                <a:cs typeface="Georgia"/>
                <a:sym typeface="Georgia"/>
              </a:rPr>
              <a:t>data is actually shown twice</a:t>
            </a:r>
            <a:r>
              <a:rPr lang="en" sz="1500">
                <a:solidFill>
                  <a:schemeClr val="dk1"/>
                </a:solidFill>
                <a:highlight>
                  <a:srgbClr val="FFFFFF"/>
                </a:highlight>
                <a:latin typeface="Georgia"/>
                <a:ea typeface="Georgia"/>
                <a:cs typeface="Georgia"/>
                <a:sym typeface="Georgia"/>
              </a:rPr>
              <a:t> in the chart. The top part of the chart is the exact same histogram chart with 24 bars that we had before, going from midnight to 11pm. The bottom part is the </a:t>
            </a:r>
            <a:r>
              <a:rPr b="1" lang="en" sz="1500">
                <a:solidFill>
                  <a:schemeClr val="dk1"/>
                </a:solidFill>
                <a:highlight>
                  <a:srgbClr val="FFFFFF"/>
                </a:highlight>
                <a:latin typeface="Georgia"/>
                <a:ea typeface="Georgia"/>
                <a:cs typeface="Georgia"/>
                <a:sym typeface="Georgia"/>
              </a:rPr>
              <a:t>same data</a:t>
            </a:r>
            <a:r>
              <a:rPr lang="en" sz="1500">
                <a:solidFill>
                  <a:schemeClr val="dk1"/>
                </a:solidFill>
                <a:highlight>
                  <a:srgbClr val="FFFFFF"/>
                </a:highlight>
                <a:latin typeface="Georgia"/>
                <a:ea typeface="Georgia"/>
                <a:cs typeface="Georgia"/>
                <a:sym typeface="Georgia"/>
              </a:rPr>
              <a:t> (upside down), but it starts instead at noon and goes to 11am. It’s shifted by 12 hours compared to the top chart. Imagine taking the top chart, flipping it upside down, then shifting it over to the right by 12 bars.</a:t>
            </a:r>
            <a:endParaRPr sz="15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u="sng">
                <a:solidFill>
                  <a:schemeClr val="hlink"/>
                </a:solidFill>
                <a:highlight>
                  <a:srgbClr val="FFFFFF"/>
                </a:highlight>
                <a:latin typeface="Georgia"/>
                <a:ea typeface="Georgia"/>
                <a:cs typeface="Georgia"/>
                <a:sym typeface="Georgia"/>
                <a:hlinkClick r:id="rId3"/>
              </a:rPr>
              <a:t>The example graph</a:t>
            </a:r>
            <a:r>
              <a:rPr lang="en" sz="1500">
                <a:solidFill>
                  <a:schemeClr val="dk1"/>
                </a:solidFill>
                <a:highlight>
                  <a:srgbClr val="FFFFFF"/>
                </a:highlight>
                <a:latin typeface="Georgia"/>
                <a:ea typeface="Georgia"/>
                <a:cs typeface="Georgia"/>
                <a:sym typeface="Georgia"/>
              </a:rPr>
              <a:t> to the left shows time patterns for Driving under the influence. </a:t>
            </a:r>
            <a:endParaRPr sz="1500">
              <a:solidFill>
                <a:schemeClr val="dk1"/>
              </a:solidFill>
              <a:highlight>
                <a:srgbClr val="FFFFFF"/>
              </a:highlight>
              <a:latin typeface="Georgia"/>
              <a:ea typeface="Georgia"/>
              <a:cs typeface="Georgia"/>
              <a:sym typeface="Georgia"/>
            </a:endParaRPr>
          </a:p>
        </p:txBody>
      </p:sp>
      <p:pic>
        <p:nvPicPr>
          <p:cNvPr id="275" name="Google Shape;275;p45"/>
          <p:cNvPicPr preferRelativeResize="0"/>
          <p:nvPr/>
        </p:nvPicPr>
        <p:blipFill>
          <a:blip r:embed="rId4">
            <a:alphaModFix/>
          </a:blip>
          <a:stretch>
            <a:fillRect/>
          </a:stretch>
        </p:blipFill>
        <p:spPr>
          <a:xfrm>
            <a:off x="199250" y="1055099"/>
            <a:ext cx="4372750" cy="372121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423"/>
              <a:buFont typeface="Arial"/>
              <a:buNone/>
            </a:pPr>
            <a:r>
              <a:rPr lang="en" sz="3020"/>
              <a:t>Double-time bar chart Example 2</a:t>
            </a:r>
            <a:endParaRPr b="1" sz="2805">
              <a:highlight>
                <a:srgbClr val="FFFFFF"/>
              </a:highlight>
            </a:endParaRPr>
          </a:p>
          <a:p>
            <a:pPr indent="0" lvl="0" marL="0" rtl="0" algn="l">
              <a:spcBef>
                <a:spcPts val="0"/>
              </a:spcBef>
              <a:spcAft>
                <a:spcPts val="0"/>
              </a:spcAft>
              <a:buNone/>
            </a:pPr>
            <a:r>
              <a:t/>
            </a:r>
            <a:endParaRPr/>
          </a:p>
        </p:txBody>
      </p:sp>
      <p:sp>
        <p:nvSpPr>
          <p:cNvPr id="281" name="Google Shape;28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2" name="Google Shape;282;p46"/>
          <p:cNvPicPr preferRelativeResize="0"/>
          <p:nvPr/>
        </p:nvPicPr>
        <p:blipFill>
          <a:blip r:embed="rId3">
            <a:alphaModFix/>
          </a:blip>
          <a:stretch>
            <a:fillRect/>
          </a:stretch>
        </p:blipFill>
        <p:spPr>
          <a:xfrm>
            <a:off x="311700" y="1212500"/>
            <a:ext cx="5323700" cy="3848399"/>
          </a:xfrm>
          <a:prstGeom prst="rect">
            <a:avLst/>
          </a:prstGeom>
          <a:noFill/>
          <a:ln>
            <a:noFill/>
          </a:ln>
        </p:spPr>
      </p:pic>
      <p:sp>
        <p:nvSpPr>
          <p:cNvPr id="283" name="Google Shape;283;p46"/>
          <p:cNvSpPr txBox="1"/>
          <p:nvPr/>
        </p:nvSpPr>
        <p:spPr>
          <a:xfrm>
            <a:off x="6157825" y="1457350"/>
            <a:ext cx="24069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highlight>
                  <a:srgbClr val="FFFFFF"/>
                </a:highlight>
                <a:latin typeface="Georgia"/>
                <a:ea typeface="Georgia"/>
                <a:cs typeface="Georgia"/>
                <a:sym typeface="Georgia"/>
              </a:rPr>
              <a:t>In the graph, the same approach can be used to compare many different types of crimes.</a:t>
            </a:r>
            <a:endParaRPr sz="15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500">
                <a:solidFill>
                  <a:schemeClr val="dk1"/>
                </a:solidFill>
                <a:highlight>
                  <a:srgbClr val="FFFFFF"/>
                </a:highlight>
                <a:latin typeface="Georgia"/>
                <a:ea typeface="Georgia"/>
                <a:cs typeface="Georgia"/>
                <a:sym typeface="Georgia"/>
              </a:rPr>
              <a:t>For our project, we could have have 12 graphs for each month displayed together </a:t>
            </a:r>
            <a:endParaRPr sz="15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242725" y="1755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020"/>
              <a:t>Visualization examples: Bubble chart</a:t>
            </a:r>
            <a:endParaRPr sz="3020"/>
          </a:p>
          <a:p>
            <a:pPr indent="0" lvl="0" marL="0" rtl="0" algn="l">
              <a:spcBef>
                <a:spcPts val="0"/>
              </a:spcBef>
              <a:spcAft>
                <a:spcPts val="0"/>
              </a:spcAft>
              <a:buSzPts val="990"/>
              <a:buNone/>
            </a:pPr>
            <a:r>
              <a:t/>
            </a:r>
            <a:endParaRPr sz="252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8"/>
          <p:cNvPicPr preferRelativeResize="0"/>
          <p:nvPr/>
        </p:nvPicPr>
        <p:blipFill>
          <a:blip r:embed="rId3">
            <a:alphaModFix/>
          </a:blip>
          <a:stretch>
            <a:fillRect/>
          </a:stretch>
        </p:blipFill>
        <p:spPr>
          <a:xfrm>
            <a:off x="223325" y="1472038"/>
            <a:ext cx="5804225" cy="2882225"/>
          </a:xfrm>
          <a:prstGeom prst="rect">
            <a:avLst/>
          </a:prstGeom>
          <a:noFill/>
          <a:ln>
            <a:noFill/>
          </a:ln>
        </p:spPr>
      </p:pic>
      <p:pic>
        <p:nvPicPr>
          <p:cNvPr id="294" name="Google Shape;294;p48"/>
          <p:cNvPicPr preferRelativeResize="0"/>
          <p:nvPr/>
        </p:nvPicPr>
        <p:blipFill>
          <a:blip r:embed="rId4">
            <a:alphaModFix/>
          </a:blip>
          <a:stretch>
            <a:fillRect/>
          </a:stretch>
        </p:blipFill>
        <p:spPr>
          <a:xfrm>
            <a:off x="6027549" y="128488"/>
            <a:ext cx="2975225" cy="4625449"/>
          </a:xfrm>
          <a:prstGeom prst="rect">
            <a:avLst/>
          </a:prstGeom>
          <a:noFill/>
          <a:ln>
            <a:noFill/>
          </a:ln>
        </p:spPr>
      </p:pic>
      <p:sp>
        <p:nvSpPr>
          <p:cNvPr id="295" name="Google Shape;295;p48"/>
          <p:cNvSpPr txBox="1"/>
          <p:nvPr>
            <p:ph type="title"/>
          </p:nvPr>
        </p:nvSpPr>
        <p:spPr>
          <a:xfrm>
            <a:off x="224775" y="433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Bubble Chart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9"/>
          <p:cNvSpPr txBox="1"/>
          <p:nvPr>
            <p:ph type="title"/>
          </p:nvPr>
        </p:nvSpPr>
        <p:spPr>
          <a:xfrm>
            <a:off x="311700" y="-74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Bubble Chart Pros and Cons</a:t>
            </a:r>
            <a:endParaRPr/>
          </a:p>
        </p:txBody>
      </p:sp>
      <p:sp>
        <p:nvSpPr>
          <p:cNvPr id="301" name="Google Shape;301;p49"/>
          <p:cNvSpPr txBox="1"/>
          <p:nvPr/>
        </p:nvSpPr>
        <p:spPr>
          <a:xfrm>
            <a:off x="211275" y="436650"/>
            <a:ext cx="8271000" cy="4796700"/>
          </a:xfrm>
          <a:prstGeom prst="rect">
            <a:avLst/>
          </a:prstGeom>
          <a:noFill/>
          <a:ln>
            <a:noFill/>
          </a:ln>
        </p:spPr>
        <p:txBody>
          <a:bodyPr anchorCtr="0" anchor="t" bIns="91425" lIns="91425" spcFirstLastPara="1" rIns="91425" wrap="square" tIns="91425">
            <a:spAutoFit/>
          </a:bodyPr>
          <a:lstStyle/>
          <a:p>
            <a:pPr indent="0" lvl="0" marL="0" rtl="0" algn="l">
              <a:lnSpc>
                <a:spcPct val="136363"/>
              </a:lnSpc>
              <a:spcBef>
                <a:spcPts val="1000"/>
              </a:spcBef>
              <a:spcAft>
                <a:spcPts val="0"/>
              </a:spcAft>
              <a:buNone/>
            </a:pPr>
            <a:r>
              <a:rPr b="1" lang="en" sz="1200">
                <a:solidFill>
                  <a:schemeClr val="dk1"/>
                </a:solidFill>
              </a:rPr>
              <a:t>Description.  E</a:t>
            </a:r>
            <a:r>
              <a:rPr b="1" lang="en" sz="1200">
                <a:solidFill>
                  <a:schemeClr val="dk1"/>
                </a:solidFill>
              </a:rPr>
              <a:t>ach point is assigned a label or category </a:t>
            </a:r>
            <a:r>
              <a:rPr lang="en" sz="1200">
                <a:solidFill>
                  <a:schemeClr val="dk1"/>
                </a:solidFill>
              </a:rPr>
              <a:t>. Each plotted point then represents a third variable by the area of its circle. </a:t>
            </a:r>
            <a:r>
              <a:rPr b="1" lang="en" sz="1200">
                <a:solidFill>
                  <a:schemeClr val="dk1"/>
                </a:solidFill>
              </a:rPr>
              <a:t>Colours can also be used to distinguish between categories </a:t>
            </a:r>
            <a:r>
              <a:rPr lang="en" sz="1200">
                <a:solidFill>
                  <a:schemeClr val="dk1"/>
                </a:solidFill>
              </a:rPr>
              <a:t>or used to represent an additional data variable</a:t>
            </a:r>
            <a:r>
              <a:rPr b="1" lang="en" sz="1200">
                <a:solidFill>
                  <a:schemeClr val="dk1"/>
                </a:solidFill>
              </a:rPr>
              <a:t>.</a:t>
            </a:r>
            <a:r>
              <a:rPr lang="en" sz="1200">
                <a:solidFill>
                  <a:schemeClr val="dk1"/>
                </a:solidFill>
              </a:rPr>
              <a:t> </a:t>
            </a:r>
            <a:r>
              <a:rPr b="1" lang="en" sz="1200">
                <a:solidFill>
                  <a:schemeClr val="dk1"/>
                </a:solidFill>
              </a:rPr>
              <a:t>Time can be shown either by having it as a variable on one of the axis or by animating the data variables changing over time.</a:t>
            </a:r>
            <a:endParaRPr b="1" sz="1200">
              <a:solidFill>
                <a:schemeClr val="dk1"/>
              </a:solidFill>
            </a:endParaRPr>
          </a:p>
          <a:p>
            <a:pPr indent="0" lvl="0" marL="0" rtl="0" algn="l">
              <a:lnSpc>
                <a:spcPct val="136363"/>
              </a:lnSpc>
              <a:spcBef>
                <a:spcPts val="1000"/>
              </a:spcBef>
              <a:spcAft>
                <a:spcPts val="0"/>
              </a:spcAft>
              <a:buNone/>
            </a:pPr>
            <a:r>
              <a:rPr b="1" lang="en" sz="1200">
                <a:solidFill>
                  <a:schemeClr val="dk1"/>
                </a:solidFill>
              </a:rPr>
              <a:t>Use cases: </a:t>
            </a:r>
            <a:endParaRPr b="1" sz="1200">
              <a:solidFill>
                <a:schemeClr val="dk1"/>
              </a:solidFill>
            </a:endParaRPr>
          </a:p>
          <a:p>
            <a:pPr indent="0" lvl="0" marL="0" rtl="0" algn="l">
              <a:lnSpc>
                <a:spcPct val="136363"/>
              </a:lnSpc>
              <a:spcBef>
                <a:spcPts val="1000"/>
              </a:spcBef>
              <a:spcAft>
                <a:spcPts val="0"/>
              </a:spcAft>
              <a:buNone/>
            </a:pPr>
            <a:r>
              <a:rPr lang="en" sz="1200">
                <a:solidFill>
                  <a:schemeClr val="dk1"/>
                </a:solidFill>
              </a:rPr>
              <a:t>Bubble Charts are typically used to </a:t>
            </a:r>
            <a:r>
              <a:rPr lang="en" sz="1200" u="sng">
                <a:solidFill>
                  <a:schemeClr val="dk1"/>
                </a:solidFill>
                <a:hlinkClick r:id="rId3">
                  <a:extLst>
                    <a:ext uri="{A12FA001-AC4F-418D-AE19-62706E023703}">
                      <ahyp:hlinkClr val="tx"/>
                    </a:ext>
                  </a:extLst>
                </a:hlinkClick>
              </a:rPr>
              <a:t>compare</a:t>
            </a:r>
            <a:r>
              <a:rPr lang="en" sz="1200">
                <a:solidFill>
                  <a:schemeClr val="dk1"/>
                </a:solidFill>
              </a:rPr>
              <a:t> and show the </a:t>
            </a:r>
            <a:r>
              <a:rPr lang="en" sz="1200" u="sng">
                <a:solidFill>
                  <a:schemeClr val="dk1"/>
                </a:solidFill>
                <a:hlinkClick r:id="rId4">
                  <a:extLst>
                    <a:ext uri="{A12FA001-AC4F-418D-AE19-62706E023703}">
                      <ahyp:hlinkClr val="tx"/>
                    </a:ext>
                  </a:extLst>
                </a:hlinkClick>
              </a:rPr>
              <a:t>relationships</a:t>
            </a:r>
            <a:r>
              <a:rPr lang="en" sz="1200">
                <a:solidFill>
                  <a:schemeClr val="dk1"/>
                </a:solidFill>
              </a:rPr>
              <a:t> between categorised circles, by the use of positioning and </a:t>
            </a:r>
            <a:r>
              <a:rPr lang="en" sz="1200" u="sng">
                <a:solidFill>
                  <a:schemeClr val="dk1"/>
                </a:solidFill>
                <a:hlinkClick r:id="rId5">
                  <a:extLst>
                    <a:ext uri="{A12FA001-AC4F-418D-AE19-62706E023703}">
                      <ahyp:hlinkClr val="tx"/>
                    </a:ext>
                  </a:extLst>
                </a:hlinkClick>
              </a:rPr>
              <a:t>proportions</a:t>
            </a:r>
            <a:r>
              <a:rPr lang="en" sz="1200">
                <a:solidFill>
                  <a:schemeClr val="dk1"/>
                </a:solidFill>
              </a:rPr>
              <a:t>. The overall picture of Bubble Charts can be used to</a:t>
            </a:r>
            <a:r>
              <a:rPr b="1" lang="en" sz="1200">
                <a:solidFill>
                  <a:schemeClr val="dk1"/>
                </a:solidFill>
              </a:rPr>
              <a:t> analyse for </a:t>
            </a:r>
            <a:r>
              <a:rPr b="1" lang="en" sz="1200" u="sng">
                <a:solidFill>
                  <a:schemeClr val="dk1"/>
                </a:solidFill>
                <a:hlinkClick r:id="rId6">
                  <a:extLst>
                    <a:ext uri="{A12FA001-AC4F-418D-AE19-62706E023703}">
                      <ahyp:hlinkClr val="tx"/>
                    </a:ext>
                  </a:extLst>
                </a:hlinkClick>
              </a:rPr>
              <a:t>patterns/correlations</a:t>
            </a:r>
            <a:r>
              <a:rPr lang="en" sz="1200">
                <a:solidFill>
                  <a:schemeClr val="dk1"/>
                </a:solidFill>
              </a:rPr>
              <a:t>.</a:t>
            </a:r>
            <a:endParaRPr sz="1200">
              <a:solidFill>
                <a:schemeClr val="dk1"/>
              </a:solidFill>
            </a:endParaRPr>
          </a:p>
          <a:p>
            <a:pPr indent="0" lvl="0" marL="0" rtl="0" algn="l">
              <a:lnSpc>
                <a:spcPct val="136363"/>
              </a:lnSpc>
              <a:spcBef>
                <a:spcPts val="1000"/>
              </a:spcBef>
              <a:spcAft>
                <a:spcPts val="0"/>
              </a:spcAft>
              <a:buNone/>
            </a:pPr>
            <a:r>
              <a:rPr b="1" lang="en" sz="1100">
                <a:solidFill>
                  <a:schemeClr val="dk1"/>
                </a:solidFill>
                <a:highlight>
                  <a:srgbClr val="FFFFFF"/>
                </a:highlight>
              </a:rPr>
              <a:t>Advantages</a:t>
            </a:r>
            <a:r>
              <a:rPr lang="en" sz="1100">
                <a:solidFill>
                  <a:schemeClr val="dk1"/>
                </a:solidFill>
                <a:highlight>
                  <a:srgbClr val="FFFFFF"/>
                </a:highlight>
              </a:rPr>
              <a:t>: </a:t>
            </a:r>
            <a:endParaRPr sz="1100">
              <a:solidFill>
                <a:schemeClr val="dk1"/>
              </a:solidFill>
              <a:highlight>
                <a:srgbClr val="FFFFFF"/>
              </a:highlight>
            </a:endParaRPr>
          </a:p>
          <a:p>
            <a:pPr indent="-298450" lvl="0" marL="457200" rtl="0" algn="l">
              <a:lnSpc>
                <a:spcPct val="136363"/>
              </a:lnSpc>
              <a:spcBef>
                <a:spcPts val="1000"/>
              </a:spcBef>
              <a:spcAft>
                <a:spcPts val="0"/>
              </a:spcAft>
              <a:buClr>
                <a:schemeClr val="dk1"/>
              </a:buClr>
              <a:buSzPts val="1100"/>
              <a:buChar char="-"/>
            </a:pPr>
            <a:r>
              <a:rPr lang="en" sz="1100">
                <a:solidFill>
                  <a:schemeClr val="dk1"/>
                </a:solidFill>
                <a:highlight>
                  <a:srgbClr val="FFFFFF"/>
                </a:highlight>
              </a:rPr>
              <a:t>display three variables without using 3D graphs; visual size makes it very easy to make relative comparisons; Conveys same information as a line graph</a:t>
            </a:r>
            <a:endParaRPr sz="1100">
              <a:solidFill>
                <a:schemeClr val="dk1"/>
              </a:solidFill>
              <a:highlight>
                <a:srgbClr val="FFFFFF"/>
              </a:highlight>
            </a:endParaRPr>
          </a:p>
          <a:p>
            <a:pPr indent="0" lvl="0" marL="0" rtl="0" algn="l">
              <a:lnSpc>
                <a:spcPct val="136363"/>
              </a:lnSpc>
              <a:spcBef>
                <a:spcPts val="1000"/>
              </a:spcBef>
              <a:spcAft>
                <a:spcPts val="0"/>
              </a:spcAft>
              <a:buNone/>
            </a:pPr>
            <a:r>
              <a:rPr b="1" lang="en" sz="1100">
                <a:solidFill>
                  <a:schemeClr val="dk1"/>
                </a:solidFill>
                <a:highlight>
                  <a:srgbClr val="FFFFFF"/>
                </a:highlight>
              </a:rPr>
              <a:t>Disadvantages</a:t>
            </a:r>
            <a:r>
              <a:rPr lang="en" sz="1100">
                <a:solidFill>
                  <a:schemeClr val="dk1"/>
                </a:solidFill>
                <a:highlight>
                  <a:srgbClr val="FFFFFF"/>
                </a:highlight>
              </a:rPr>
              <a:t>:</a:t>
            </a:r>
            <a:endParaRPr sz="1100">
              <a:solidFill>
                <a:schemeClr val="dk1"/>
              </a:solidFill>
              <a:highlight>
                <a:srgbClr val="FFFFFF"/>
              </a:highlight>
            </a:endParaRPr>
          </a:p>
          <a:p>
            <a:pPr indent="-304800" lvl="0" marL="457200" rtl="0" algn="l">
              <a:lnSpc>
                <a:spcPct val="136363"/>
              </a:lnSpc>
              <a:spcBef>
                <a:spcPts val="1000"/>
              </a:spcBef>
              <a:spcAft>
                <a:spcPts val="0"/>
              </a:spcAft>
              <a:buClr>
                <a:schemeClr val="dk1"/>
              </a:buClr>
              <a:buSzPts val="1200"/>
              <a:buChar char="-"/>
            </a:pPr>
            <a:r>
              <a:rPr lang="en" sz="1200">
                <a:solidFill>
                  <a:schemeClr val="dk1"/>
                </a:solidFill>
              </a:rPr>
              <a:t>T</a:t>
            </a:r>
            <a:r>
              <a:rPr b="1" lang="en" sz="1200">
                <a:solidFill>
                  <a:schemeClr val="dk1"/>
                </a:solidFill>
              </a:rPr>
              <a:t>oo many bubbles can make the chart hard to read</a:t>
            </a:r>
            <a:r>
              <a:rPr lang="en" sz="1200">
                <a:solidFill>
                  <a:schemeClr val="dk1"/>
                </a:solidFill>
              </a:rPr>
              <a:t>, so Bubble Charts have a limited data size capacity. This can be somewhat remedied by interactivity: clicking or hovering over bubbles to display hidden information, having an option to reorganise or filter out grouped categories.</a:t>
            </a:r>
            <a:endParaRPr sz="1200">
              <a:solidFill>
                <a:schemeClr val="dk1"/>
              </a:solidFill>
            </a:endParaRPr>
          </a:p>
          <a:p>
            <a:pPr indent="-298450" lvl="0" marL="457200" rtl="0" algn="l">
              <a:lnSpc>
                <a:spcPct val="136363"/>
              </a:lnSpc>
              <a:spcBef>
                <a:spcPts val="0"/>
              </a:spcBef>
              <a:spcAft>
                <a:spcPts val="0"/>
              </a:spcAft>
              <a:buClr>
                <a:schemeClr val="dk1"/>
              </a:buClr>
              <a:buSzPts val="1100"/>
              <a:buChar char="-"/>
            </a:pPr>
            <a:r>
              <a:rPr lang="en" sz="1100">
                <a:solidFill>
                  <a:schemeClr val="dk1"/>
                </a:solidFill>
                <a:highlight>
                  <a:srgbClr val="FFFFFF"/>
                </a:highlight>
              </a:rPr>
              <a:t>Due to circle sizes, can be difficult to ascertain actual values; difficult to read and understand; cannot be used to display a lot of data.</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242725" y="1755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020"/>
              <a:t>Visualization examples (optional</a:t>
            </a:r>
            <a:r>
              <a:rPr lang="en" sz="3020"/>
              <a:t>) </a:t>
            </a:r>
            <a:r>
              <a:rPr lang="en" sz="3020"/>
              <a:t>: </a:t>
            </a:r>
            <a:endParaRPr sz="3020"/>
          </a:p>
          <a:p>
            <a:pPr indent="0" lvl="0" marL="0" rtl="0" algn="l">
              <a:spcBef>
                <a:spcPts val="0"/>
              </a:spcBef>
              <a:spcAft>
                <a:spcPts val="0"/>
              </a:spcAft>
              <a:buClr>
                <a:schemeClr val="dk1"/>
              </a:buClr>
              <a:buSzPts val="990"/>
              <a:buFont typeface="Arial"/>
              <a:buNone/>
            </a:pPr>
            <a:r>
              <a:rPr lang="en" sz="3020"/>
              <a:t>Stem and leaf plot</a:t>
            </a:r>
            <a:endParaRPr sz="3020"/>
          </a:p>
          <a:p>
            <a:pPr indent="0" lvl="0" marL="0" rtl="0" algn="l">
              <a:spcBef>
                <a:spcPts val="0"/>
              </a:spcBef>
              <a:spcAft>
                <a:spcPts val="0"/>
              </a:spcAft>
              <a:buSzPts val="990"/>
              <a:buNone/>
            </a:pPr>
            <a:r>
              <a:t/>
            </a:r>
            <a:endParaRPr sz="252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Stem and Leaf plot</a:t>
            </a:r>
            <a:r>
              <a:rPr lang="en"/>
              <a:t> Pros and Cons</a:t>
            </a:r>
            <a:endParaRPr/>
          </a:p>
        </p:txBody>
      </p:sp>
      <p:sp>
        <p:nvSpPr>
          <p:cNvPr id="312" name="Google Shape;312;p51"/>
          <p:cNvSpPr txBox="1"/>
          <p:nvPr/>
        </p:nvSpPr>
        <p:spPr>
          <a:xfrm>
            <a:off x="199475" y="684425"/>
            <a:ext cx="8282700" cy="4219500"/>
          </a:xfrm>
          <a:prstGeom prst="rect">
            <a:avLst/>
          </a:prstGeom>
          <a:noFill/>
          <a:ln>
            <a:noFill/>
          </a:ln>
        </p:spPr>
        <p:txBody>
          <a:bodyPr anchorCtr="0" anchor="t" bIns="91425" lIns="91425" spcFirstLastPara="1" rIns="91425" wrap="square" tIns="91425">
            <a:spAutoFit/>
          </a:bodyPr>
          <a:lstStyle/>
          <a:p>
            <a:pPr indent="0" lvl="0" marL="0" rtl="0" algn="l">
              <a:lnSpc>
                <a:spcPct val="136363"/>
              </a:lnSpc>
              <a:spcBef>
                <a:spcPts val="1000"/>
              </a:spcBef>
              <a:spcAft>
                <a:spcPts val="0"/>
              </a:spcAft>
              <a:buNone/>
            </a:pPr>
            <a:r>
              <a:rPr b="1" lang="en" sz="1200">
                <a:solidFill>
                  <a:schemeClr val="dk1"/>
                </a:solidFill>
              </a:rPr>
              <a:t>Description. </a:t>
            </a:r>
            <a:r>
              <a:rPr lang="en" sz="1000">
                <a:solidFill>
                  <a:schemeClr val="dk1"/>
                </a:solidFill>
              </a:rPr>
              <a:t>Stem &amp; Leaf Plots are a way of organising data via their </a:t>
            </a:r>
            <a:r>
              <a:rPr b="1" lang="en" sz="1000">
                <a:solidFill>
                  <a:schemeClr val="dk1"/>
                </a:solidFill>
              </a:rPr>
              <a:t>place value</a:t>
            </a:r>
            <a:r>
              <a:rPr lang="en" sz="1000">
                <a:solidFill>
                  <a:schemeClr val="dk1"/>
                </a:solidFill>
              </a:rPr>
              <a:t> to show the distribution of data. Place values are shown ascending downwards on a </a:t>
            </a:r>
            <a:r>
              <a:rPr b="1" lang="en" sz="1000">
                <a:solidFill>
                  <a:schemeClr val="dk1"/>
                </a:solidFill>
              </a:rPr>
              <a:t>"stem"</a:t>
            </a:r>
            <a:r>
              <a:rPr lang="en" sz="1000">
                <a:solidFill>
                  <a:schemeClr val="dk1"/>
                </a:solidFill>
              </a:rPr>
              <a:t> column, typically but not always in tens. Data that is within each place value is listed and extends sideways from it as a </a:t>
            </a:r>
            <a:r>
              <a:rPr b="1" lang="en" sz="1000">
                <a:solidFill>
                  <a:schemeClr val="dk1"/>
                </a:solidFill>
              </a:rPr>
              <a:t>"leaf"</a:t>
            </a:r>
            <a:r>
              <a:rPr lang="en" sz="1000">
                <a:solidFill>
                  <a:schemeClr val="dk1"/>
                </a:solidFill>
              </a:rPr>
              <a:t>.</a:t>
            </a:r>
            <a:endParaRPr sz="1000">
              <a:solidFill>
                <a:schemeClr val="dk1"/>
              </a:solidFill>
            </a:endParaRPr>
          </a:p>
          <a:p>
            <a:pPr indent="0" lvl="0" marL="0" rtl="0" algn="l">
              <a:lnSpc>
                <a:spcPct val="136363"/>
              </a:lnSpc>
              <a:spcBef>
                <a:spcPts val="1000"/>
              </a:spcBef>
              <a:spcAft>
                <a:spcPts val="0"/>
              </a:spcAft>
              <a:buNone/>
            </a:pPr>
            <a:r>
              <a:rPr lang="en" sz="1000">
                <a:solidFill>
                  <a:schemeClr val="dk1"/>
                </a:solidFill>
              </a:rPr>
              <a:t>So in a dataset of </a:t>
            </a:r>
            <a:r>
              <a:rPr b="1" lang="en" sz="1000">
                <a:solidFill>
                  <a:schemeClr val="dk1"/>
                </a:solidFill>
              </a:rPr>
              <a:t>(4,11,2,20,17,23)</a:t>
            </a:r>
            <a:r>
              <a:rPr lang="en" sz="1000">
                <a:solidFill>
                  <a:schemeClr val="dk1"/>
                </a:solidFill>
              </a:rPr>
              <a:t> the data would be arranged based on their 10's digit but have only their 1's digit displayed:</a:t>
            </a:r>
            <a:endParaRPr sz="1000">
              <a:solidFill>
                <a:schemeClr val="dk1"/>
              </a:solidFill>
            </a:endParaRPr>
          </a:p>
          <a:p>
            <a:pPr indent="0" lvl="0" marL="0" rtl="0" algn="l">
              <a:lnSpc>
                <a:spcPct val="136363"/>
              </a:lnSpc>
              <a:spcBef>
                <a:spcPts val="1000"/>
              </a:spcBef>
              <a:spcAft>
                <a:spcPts val="0"/>
              </a:spcAft>
              <a:buNone/>
            </a:pPr>
            <a:r>
              <a:rPr b="1" lang="en" sz="1000">
                <a:solidFill>
                  <a:schemeClr val="dk1"/>
                </a:solidFill>
              </a:rPr>
              <a:t>0</a:t>
            </a:r>
            <a:r>
              <a:rPr lang="en" sz="1000">
                <a:solidFill>
                  <a:schemeClr val="dk1"/>
                </a:solidFill>
              </a:rPr>
              <a:t> - 2, 4</a:t>
            </a:r>
            <a:endParaRPr sz="1000">
              <a:solidFill>
                <a:schemeClr val="dk1"/>
              </a:solidFill>
            </a:endParaRPr>
          </a:p>
          <a:p>
            <a:pPr indent="0" lvl="0" marL="0" rtl="0" algn="l">
              <a:lnSpc>
                <a:spcPct val="136363"/>
              </a:lnSpc>
              <a:spcBef>
                <a:spcPts val="1000"/>
              </a:spcBef>
              <a:spcAft>
                <a:spcPts val="0"/>
              </a:spcAft>
              <a:buNone/>
            </a:pPr>
            <a:r>
              <a:rPr b="1" lang="en" sz="1000">
                <a:solidFill>
                  <a:schemeClr val="dk1"/>
                </a:solidFill>
              </a:rPr>
              <a:t>10</a:t>
            </a:r>
            <a:r>
              <a:rPr lang="en" sz="1000">
                <a:solidFill>
                  <a:schemeClr val="dk1"/>
                </a:solidFill>
              </a:rPr>
              <a:t> - 1, 7</a:t>
            </a:r>
            <a:endParaRPr sz="1000">
              <a:solidFill>
                <a:schemeClr val="dk1"/>
              </a:solidFill>
            </a:endParaRPr>
          </a:p>
          <a:p>
            <a:pPr indent="0" lvl="0" marL="0" rtl="0" algn="l">
              <a:lnSpc>
                <a:spcPct val="136363"/>
              </a:lnSpc>
              <a:spcBef>
                <a:spcPts val="1000"/>
              </a:spcBef>
              <a:spcAft>
                <a:spcPts val="0"/>
              </a:spcAft>
              <a:buNone/>
            </a:pPr>
            <a:r>
              <a:rPr b="1" lang="en" sz="1000">
                <a:solidFill>
                  <a:schemeClr val="dk1"/>
                </a:solidFill>
              </a:rPr>
              <a:t>20</a:t>
            </a:r>
            <a:r>
              <a:rPr lang="en" sz="1000">
                <a:solidFill>
                  <a:schemeClr val="dk1"/>
                </a:solidFill>
              </a:rPr>
              <a:t> - 0, 3</a:t>
            </a:r>
            <a:endParaRPr sz="1000">
              <a:solidFill>
                <a:schemeClr val="dk1"/>
              </a:solidFill>
            </a:endParaRPr>
          </a:p>
          <a:p>
            <a:pPr indent="0" lvl="0" marL="0" rtl="0" algn="l">
              <a:lnSpc>
                <a:spcPct val="136363"/>
              </a:lnSpc>
              <a:spcBef>
                <a:spcPts val="1000"/>
              </a:spcBef>
              <a:spcAft>
                <a:spcPts val="0"/>
              </a:spcAft>
              <a:buNone/>
            </a:pPr>
            <a:r>
              <a:rPr b="1" lang="en" sz="1100">
                <a:solidFill>
                  <a:schemeClr val="dk1"/>
                </a:solidFill>
                <a:highlight>
                  <a:srgbClr val="FFFFFF"/>
                </a:highlight>
              </a:rPr>
              <a:t>Advantages</a:t>
            </a:r>
            <a:r>
              <a:rPr lang="en" sz="1100">
                <a:solidFill>
                  <a:schemeClr val="dk1"/>
                </a:solidFill>
                <a:highlight>
                  <a:srgbClr val="FFFFFF"/>
                </a:highlight>
              </a:rPr>
              <a:t>: </a:t>
            </a:r>
            <a:endParaRPr sz="1100">
              <a:solidFill>
                <a:schemeClr val="dk1"/>
              </a:solidFill>
              <a:highlight>
                <a:srgbClr val="FFFFFF"/>
              </a:highlight>
            </a:endParaRPr>
          </a:p>
          <a:p>
            <a:pPr indent="-298450" lvl="0" marL="457200" rtl="0" algn="l">
              <a:lnSpc>
                <a:spcPct val="136363"/>
              </a:lnSpc>
              <a:spcBef>
                <a:spcPts val="1000"/>
              </a:spcBef>
              <a:spcAft>
                <a:spcPts val="0"/>
              </a:spcAft>
              <a:buClr>
                <a:schemeClr val="dk1"/>
              </a:buClr>
              <a:buSzPts val="1100"/>
              <a:buChar char="-"/>
            </a:pPr>
            <a:r>
              <a:rPr lang="en" sz="1000">
                <a:solidFill>
                  <a:schemeClr val="dk1"/>
                </a:solidFill>
              </a:rPr>
              <a:t>As well as giving readers a quick overview of the data distribution, Stem &amp; Leaf Plots are useful for highlighting outliers and finding the mode. Displaying the data (mostly) raw makes Stem &amp; Leaf Plots useful as a reference tool, such as a public transport schedule. If you have two datasets, then a back-to-back or double Stem &amp; Leaf Plot can be used to compare the two datasets together.</a:t>
            </a:r>
            <a:endParaRPr sz="1100">
              <a:solidFill>
                <a:schemeClr val="dk1"/>
              </a:solidFill>
              <a:highlight>
                <a:srgbClr val="FFFFFF"/>
              </a:highlight>
            </a:endParaRPr>
          </a:p>
          <a:p>
            <a:pPr indent="0" lvl="0" marL="0" rtl="0" algn="l">
              <a:lnSpc>
                <a:spcPct val="136363"/>
              </a:lnSpc>
              <a:spcBef>
                <a:spcPts val="1000"/>
              </a:spcBef>
              <a:spcAft>
                <a:spcPts val="0"/>
              </a:spcAft>
              <a:buNone/>
            </a:pPr>
            <a:r>
              <a:rPr b="1" lang="en" sz="1100">
                <a:solidFill>
                  <a:schemeClr val="dk1"/>
                </a:solidFill>
                <a:highlight>
                  <a:srgbClr val="FFFFFF"/>
                </a:highlight>
              </a:rPr>
              <a:t>Disadvantages</a:t>
            </a:r>
            <a:r>
              <a:rPr lang="en" sz="1100">
                <a:solidFill>
                  <a:schemeClr val="dk1"/>
                </a:solidFill>
                <a:highlight>
                  <a:srgbClr val="FFFFFF"/>
                </a:highlight>
              </a:rPr>
              <a:t>:</a:t>
            </a:r>
            <a:endParaRPr sz="1100">
              <a:solidFill>
                <a:schemeClr val="dk1"/>
              </a:solidFill>
              <a:highlight>
                <a:srgbClr val="FFFFFF"/>
              </a:highlight>
            </a:endParaRPr>
          </a:p>
          <a:p>
            <a:pPr indent="-298450" lvl="0" marL="457200" rtl="0" algn="l">
              <a:lnSpc>
                <a:spcPct val="136363"/>
              </a:lnSpc>
              <a:spcBef>
                <a:spcPts val="1000"/>
              </a:spcBef>
              <a:spcAft>
                <a:spcPts val="0"/>
              </a:spcAft>
              <a:buClr>
                <a:schemeClr val="dk1"/>
              </a:buClr>
              <a:buSzPts val="1100"/>
              <a:buChar char="-"/>
            </a:pPr>
            <a:r>
              <a:rPr lang="en" sz="1000">
                <a:solidFill>
                  <a:schemeClr val="dk1"/>
                </a:solidFill>
              </a:rPr>
              <a:t>In terms of weaknesses, Stem &amp; Leaf Plots are limited in the size of dataset they can handle. Too little and they become pointless, too much and the chart becomes over-cluttered.</a:t>
            </a: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700" u="sng">
                <a:solidFill>
                  <a:schemeClr val="hlink"/>
                </a:solidFill>
                <a:latin typeface="Times New Roman"/>
                <a:ea typeface="Times New Roman"/>
                <a:cs typeface="Times New Roman"/>
                <a:sym typeface="Times New Roman"/>
                <a:hlinkClick r:id="rId3"/>
              </a:rPr>
              <a:t>First experiences using wireless sensor networks for noise pollution monitoring.</a:t>
            </a:r>
            <a:endParaRPr sz="3300"/>
          </a:p>
        </p:txBody>
      </p:sp>
      <p:pic>
        <p:nvPicPr>
          <p:cNvPr id="74" name="Google Shape;74;p16"/>
          <p:cNvPicPr preferRelativeResize="0"/>
          <p:nvPr/>
        </p:nvPicPr>
        <p:blipFill>
          <a:blip r:embed="rId4">
            <a:alphaModFix/>
          </a:blip>
          <a:stretch>
            <a:fillRect/>
          </a:stretch>
        </p:blipFill>
        <p:spPr>
          <a:xfrm>
            <a:off x="500225" y="890050"/>
            <a:ext cx="3953774" cy="3363401"/>
          </a:xfrm>
          <a:prstGeom prst="rect">
            <a:avLst/>
          </a:prstGeom>
          <a:noFill/>
          <a:ln>
            <a:noFill/>
          </a:ln>
        </p:spPr>
      </p:pic>
      <p:sp>
        <p:nvSpPr>
          <p:cNvPr id="75" name="Google Shape;75;p16"/>
          <p:cNvSpPr txBox="1"/>
          <p:nvPr/>
        </p:nvSpPr>
        <p:spPr>
          <a:xfrm>
            <a:off x="4930750" y="1410225"/>
            <a:ext cx="33156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FFF00"/>
                </a:highlight>
                <a:latin typeface="Times New Roman"/>
                <a:ea typeface="Times New Roman"/>
                <a:cs typeface="Times New Roman"/>
                <a:sym typeface="Times New Roman"/>
              </a:rPr>
              <a:t>Authors mention that current tools often do not provide satisfactory data processing and visualization features and propose using </a:t>
            </a:r>
            <a:r>
              <a:rPr b="1" lang="en" sz="1200">
                <a:solidFill>
                  <a:srgbClr val="333333"/>
                </a:solidFill>
                <a:highlight>
                  <a:srgbClr val="FFFF00"/>
                </a:highlight>
                <a:latin typeface="Times New Roman"/>
                <a:ea typeface="Times New Roman"/>
                <a:cs typeface="Times New Roman"/>
                <a:sym typeface="Times New Roman"/>
              </a:rPr>
              <a:t>Matlab </a:t>
            </a:r>
            <a:r>
              <a:rPr lang="en" sz="1200">
                <a:solidFill>
                  <a:srgbClr val="333333"/>
                </a:solidFill>
                <a:highlight>
                  <a:srgbClr val="FFFF00"/>
                </a:highlight>
                <a:latin typeface="Times New Roman"/>
                <a:ea typeface="Times New Roman"/>
                <a:cs typeface="Times New Roman"/>
                <a:sym typeface="Times New Roman"/>
              </a:rPr>
              <a:t>as it serves scientists in managing, processing and visualizing their data and appears therefore particularly well-suited to be used in the context of wireless sensor networks.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52"/>
          <p:cNvPicPr preferRelativeResize="0"/>
          <p:nvPr/>
        </p:nvPicPr>
        <p:blipFill>
          <a:blip r:embed="rId3">
            <a:alphaModFix/>
          </a:blip>
          <a:stretch>
            <a:fillRect/>
          </a:stretch>
        </p:blipFill>
        <p:spPr>
          <a:xfrm>
            <a:off x="95250" y="760225"/>
            <a:ext cx="5240474" cy="3337199"/>
          </a:xfrm>
          <a:prstGeom prst="rect">
            <a:avLst/>
          </a:prstGeom>
          <a:noFill/>
          <a:ln>
            <a:noFill/>
          </a:ln>
        </p:spPr>
      </p:pic>
      <p:pic>
        <p:nvPicPr>
          <p:cNvPr id="319" name="Google Shape;319;p52"/>
          <p:cNvPicPr preferRelativeResize="0"/>
          <p:nvPr/>
        </p:nvPicPr>
        <p:blipFill>
          <a:blip r:embed="rId4">
            <a:alphaModFix/>
          </a:blip>
          <a:stretch>
            <a:fillRect/>
          </a:stretch>
        </p:blipFill>
        <p:spPr>
          <a:xfrm>
            <a:off x="5176525" y="335525"/>
            <a:ext cx="4130925" cy="42333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 sz="1800">
                <a:solidFill>
                  <a:schemeClr val="dk2"/>
                </a:solidFill>
              </a:rPr>
              <a:t>OSHA permissible daily exposures</a:t>
            </a:r>
            <a:endParaRPr sz="1800">
              <a:solidFill>
                <a:schemeClr val="dk2"/>
              </a:solidFill>
            </a:endParaRPr>
          </a:p>
          <a:p>
            <a:pPr indent="0" lvl="0" marL="0" rtl="0" algn="l">
              <a:spcBef>
                <a:spcPts val="1200"/>
              </a:spcBef>
              <a:spcAft>
                <a:spcPts val="0"/>
              </a:spcAft>
              <a:buNone/>
            </a:pPr>
            <a:r>
              <a:t/>
            </a:r>
            <a:endParaRPr/>
          </a:p>
        </p:txBody>
      </p:sp>
      <p:sp>
        <p:nvSpPr>
          <p:cNvPr id="325" name="Google Shape;32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Clr>
                <a:schemeClr val="dk1"/>
              </a:buClr>
              <a:buSzPct val="61111"/>
              <a:buFont typeface="Arial"/>
              <a:buNone/>
            </a:pPr>
            <a:r>
              <a:rPr lang="en"/>
              <a:t>115 dB – 15 mins</a:t>
            </a:r>
            <a:endParaRPr/>
          </a:p>
          <a:p>
            <a:pPr indent="0" lvl="0" marL="0" rtl="0" algn="l">
              <a:spcBef>
                <a:spcPts val="1200"/>
              </a:spcBef>
              <a:spcAft>
                <a:spcPts val="0"/>
              </a:spcAft>
              <a:buClr>
                <a:schemeClr val="dk1"/>
              </a:buClr>
              <a:buSzPct val="61111"/>
              <a:buFont typeface="Arial"/>
              <a:buNone/>
            </a:pPr>
            <a:r>
              <a:rPr lang="en"/>
              <a:t>110 dB – 30 mins</a:t>
            </a:r>
            <a:endParaRPr/>
          </a:p>
          <a:p>
            <a:pPr indent="0" lvl="0" marL="0" rtl="0" algn="l">
              <a:spcBef>
                <a:spcPts val="1200"/>
              </a:spcBef>
              <a:spcAft>
                <a:spcPts val="0"/>
              </a:spcAft>
              <a:buClr>
                <a:schemeClr val="dk1"/>
              </a:buClr>
              <a:buSzPct val="61111"/>
              <a:buFont typeface="Arial"/>
              <a:buNone/>
            </a:pPr>
            <a:r>
              <a:rPr lang="en"/>
              <a:t>105 dB – 1 hour</a:t>
            </a:r>
            <a:endParaRPr/>
          </a:p>
          <a:p>
            <a:pPr indent="0" lvl="0" marL="0" rtl="0" algn="l">
              <a:spcBef>
                <a:spcPts val="1200"/>
              </a:spcBef>
              <a:spcAft>
                <a:spcPts val="0"/>
              </a:spcAft>
              <a:buClr>
                <a:schemeClr val="dk1"/>
              </a:buClr>
              <a:buSzPct val="61111"/>
              <a:buFont typeface="Arial"/>
              <a:buNone/>
            </a:pPr>
            <a:r>
              <a:rPr lang="en"/>
              <a:t>102 dB – 1.5 hours</a:t>
            </a:r>
            <a:endParaRPr/>
          </a:p>
          <a:p>
            <a:pPr indent="0" lvl="0" marL="0" rtl="0" algn="l">
              <a:spcBef>
                <a:spcPts val="1200"/>
              </a:spcBef>
              <a:spcAft>
                <a:spcPts val="0"/>
              </a:spcAft>
              <a:buClr>
                <a:schemeClr val="dk1"/>
              </a:buClr>
              <a:buSzPct val="61111"/>
              <a:buFont typeface="Arial"/>
              <a:buNone/>
            </a:pPr>
            <a:r>
              <a:rPr lang="en"/>
              <a:t>100 dB – 2 hours</a:t>
            </a:r>
            <a:endParaRPr/>
          </a:p>
          <a:p>
            <a:pPr indent="0" lvl="0" marL="0" rtl="0" algn="l">
              <a:spcBef>
                <a:spcPts val="1200"/>
              </a:spcBef>
              <a:spcAft>
                <a:spcPts val="0"/>
              </a:spcAft>
              <a:buClr>
                <a:schemeClr val="dk1"/>
              </a:buClr>
              <a:buSzPct val="61111"/>
              <a:buFont typeface="Arial"/>
              <a:buNone/>
            </a:pPr>
            <a:r>
              <a:rPr lang="en"/>
              <a:t>97 db – 3 hours</a:t>
            </a:r>
            <a:endParaRPr/>
          </a:p>
          <a:p>
            <a:pPr indent="0" lvl="0" marL="0" rtl="0" algn="l">
              <a:spcBef>
                <a:spcPts val="1200"/>
              </a:spcBef>
              <a:spcAft>
                <a:spcPts val="0"/>
              </a:spcAft>
              <a:buClr>
                <a:schemeClr val="dk1"/>
              </a:buClr>
              <a:buSzPct val="61111"/>
              <a:buFont typeface="Arial"/>
              <a:buNone/>
            </a:pPr>
            <a:r>
              <a:rPr lang="en"/>
              <a:t>95 dB – 4 hours</a:t>
            </a:r>
            <a:endParaRPr/>
          </a:p>
          <a:p>
            <a:pPr indent="0" lvl="0" marL="0" rtl="0" algn="l">
              <a:spcBef>
                <a:spcPts val="1200"/>
              </a:spcBef>
              <a:spcAft>
                <a:spcPts val="0"/>
              </a:spcAft>
              <a:buClr>
                <a:schemeClr val="dk1"/>
              </a:buClr>
              <a:buSzPct val="61111"/>
              <a:buFont typeface="Arial"/>
              <a:buNone/>
            </a:pPr>
            <a:r>
              <a:rPr lang="en"/>
              <a:t>92 dB – 6 hours</a:t>
            </a:r>
            <a:endParaRPr/>
          </a:p>
          <a:p>
            <a:pPr indent="0" lvl="0" marL="0" rtl="0" algn="l">
              <a:spcBef>
                <a:spcPts val="1200"/>
              </a:spcBef>
              <a:spcAft>
                <a:spcPts val="0"/>
              </a:spcAft>
              <a:buClr>
                <a:schemeClr val="dk1"/>
              </a:buClr>
              <a:buSzPct val="61111"/>
              <a:buFont typeface="Arial"/>
              <a:buNone/>
            </a:pPr>
            <a:r>
              <a:rPr lang="en"/>
              <a:t>90 dB – 8 hours</a:t>
            </a:r>
            <a:endParaRPr/>
          </a:p>
          <a:p>
            <a:pPr indent="0" lvl="0" marL="0" rtl="0" algn="l">
              <a:spcBef>
                <a:spcPts val="1200"/>
              </a:spcBef>
              <a:spcAft>
                <a:spcPts val="0"/>
              </a:spcAft>
              <a:buClr>
                <a:schemeClr val="dk1"/>
              </a:buClr>
              <a:buSzPct val="61111"/>
              <a:buFont typeface="Arial"/>
              <a:buNone/>
            </a:pPr>
            <a:r>
              <a:rPr lang="en"/>
              <a:t>85 dB – 16 hours</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Level indicators</a:t>
            </a:r>
            <a:endParaRPr/>
          </a:p>
        </p:txBody>
      </p:sp>
      <p:sp>
        <p:nvSpPr>
          <p:cNvPr id="331" name="Google Shape;331;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Clr>
                <a:schemeClr val="dk1"/>
              </a:buClr>
              <a:buSzPct val="61111"/>
              <a:buFont typeface="Arial"/>
              <a:buNone/>
            </a:pPr>
            <a:r>
              <a:rPr lang="en"/>
              <a:t>140 dB – Pain threshold</a:t>
            </a:r>
            <a:endParaRPr/>
          </a:p>
          <a:p>
            <a:pPr indent="0" lvl="0" marL="0" rtl="0" algn="l">
              <a:spcBef>
                <a:spcPts val="1200"/>
              </a:spcBef>
              <a:spcAft>
                <a:spcPts val="0"/>
              </a:spcAft>
              <a:buClr>
                <a:schemeClr val="dk1"/>
              </a:buClr>
              <a:buSzPct val="61111"/>
              <a:buFont typeface="Arial"/>
              <a:buNone/>
            </a:pPr>
            <a:r>
              <a:rPr lang="en"/>
              <a:t>135 dB – Fireworks</a:t>
            </a:r>
            <a:endParaRPr/>
          </a:p>
          <a:p>
            <a:pPr indent="0" lvl="0" marL="0" rtl="0" algn="l">
              <a:spcBef>
                <a:spcPts val="1200"/>
              </a:spcBef>
              <a:spcAft>
                <a:spcPts val="0"/>
              </a:spcAft>
              <a:buClr>
                <a:schemeClr val="dk1"/>
              </a:buClr>
              <a:buSzPct val="61111"/>
              <a:buFont typeface="Arial"/>
              <a:buNone/>
            </a:pPr>
            <a:r>
              <a:rPr lang="en"/>
              <a:t>130 dB – Jackhammer</a:t>
            </a:r>
            <a:endParaRPr/>
          </a:p>
          <a:p>
            <a:pPr indent="0" lvl="0" marL="0" rtl="0" algn="l">
              <a:spcBef>
                <a:spcPts val="1200"/>
              </a:spcBef>
              <a:spcAft>
                <a:spcPts val="0"/>
              </a:spcAft>
              <a:buClr>
                <a:schemeClr val="dk1"/>
              </a:buClr>
              <a:buSzPct val="61111"/>
              <a:buFont typeface="Arial"/>
              <a:buNone/>
            </a:pPr>
            <a:r>
              <a:rPr lang="en"/>
              <a:t>120 dB – Ambulance Sirens</a:t>
            </a:r>
            <a:endParaRPr/>
          </a:p>
          <a:p>
            <a:pPr indent="0" lvl="0" marL="0" rtl="0" algn="l">
              <a:spcBef>
                <a:spcPts val="1200"/>
              </a:spcBef>
              <a:spcAft>
                <a:spcPts val="0"/>
              </a:spcAft>
              <a:buClr>
                <a:schemeClr val="dk1"/>
              </a:buClr>
              <a:buSzPct val="61111"/>
              <a:buFont typeface="Arial"/>
              <a:buNone/>
            </a:pPr>
            <a:r>
              <a:rPr b="1" lang="en"/>
              <a:t>110 dB - Shouting</a:t>
            </a:r>
            <a:endParaRPr b="1"/>
          </a:p>
          <a:p>
            <a:pPr indent="0" lvl="0" marL="0" rtl="0" algn="l">
              <a:spcBef>
                <a:spcPts val="1200"/>
              </a:spcBef>
              <a:spcAft>
                <a:spcPts val="0"/>
              </a:spcAft>
              <a:buClr>
                <a:schemeClr val="dk1"/>
              </a:buClr>
              <a:buSzPct val="61111"/>
              <a:buFont typeface="Arial"/>
              <a:buNone/>
            </a:pPr>
            <a:r>
              <a:rPr lang="en"/>
              <a:t>100 dB – Train</a:t>
            </a:r>
            <a:endParaRPr/>
          </a:p>
          <a:p>
            <a:pPr indent="0" lvl="0" marL="0" rtl="0" algn="l">
              <a:spcBef>
                <a:spcPts val="1200"/>
              </a:spcBef>
              <a:spcAft>
                <a:spcPts val="0"/>
              </a:spcAft>
              <a:buClr>
                <a:schemeClr val="dk1"/>
              </a:buClr>
              <a:buSzPct val="61111"/>
              <a:buFont typeface="Arial"/>
              <a:buNone/>
            </a:pPr>
            <a:r>
              <a:rPr b="1" lang="en"/>
              <a:t>90 dB – Hairdryer</a:t>
            </a:r>
            <a:endParaRPr b="1"/>
          </a:p>
          <a:p>
            <a:pPr indent="0" lvl="0" marL="0" rtl="0" algn="l">
              <a:spcBef>
                <a:spcPts val="1200"/>
              </a:spcBef>
              <a:spcAft>
                <a:spcPts val="0"/>
              </a:spcAft>
              <a:buClr>
                <a:schemeClr val="dk1"/>
              </a:buClr>
              <a:buSzPct val="61111"/>
              <a:buFont typeface="Arial"/>
              <a:buNone/>
            </a:pPr>
            <a:r>
              <a:rPr lang="en"/>
              <a:t>80 dB – Washing machine</a:t>
            </a:r>
            <a:endParaRPr/>
          </a:p>
          <a:p>
            <a:pPr indent="0" lvl="0" marL="0" rtl="0" algn="l">
              <a:spcBef>
                <a:spcPts val="1200"/>
              </a:spcBef>
              <a:spcAft>
                <a:spcPts val="0"/>
              </a:spcAft>
              <a:buClr>
                <a:schemeClr val="dk1"/>
              </a:buClr>
              <a:buSzPct val="61111"/>
              <a:buFont typeface="Arial"/>
              <a:buNone/>
            </a:pPr>
            <a:r>
              <a:rPr b="1" lang="en"/>
              <a:t>70 dB – City traffic</a:t>
            </a:r>
            <a:endParaRPr b="1"/>
          </a:p>
          <a:p>
            <a:pPr indent="0" lvl="0" marL="0" rtl="0" algn="l">
              <a:spcBef>
                <a:spcPts val="1200"/>
              </a:spcBef>
              <a:spcAft>
                <a:spcPts val="0"/>
              </a:spcAft>
              <a:buClr>
                <a:schemeClr val="dk1"/>
              </a:buClr>
              <a:buSzPct val="61111"/>
              <a:buFont typeface="Arial"/>
              <a:buNone/>
            </a:pPr>
            <a:r>
              <a:rPr lang="en"/>
              <a:t>60 dB – Conversation</a:t>
            </a:r>
            <a:endParaRPr/>
          </a:p>
          <a:p>
            <a:pPr indent="0" lvl="0" marL="0" rtl="0" algn="l">
              <a:spcBef>
                <a:spcPts val="1200"/>
              </a:spcBef>
              <a:spcAft>
                <a:spcPts val="0"/>
              </a:spcAft>
              <a:buClr>
                <a:schemeClr val="dk1"/>
              </a:buClr>
              <a:buSzPct val="61111"/>
              <a:buFont typeface="Arial"/>
              <a:buNone/>
            </a:pPr>
            <a:r>
              <a:rPr lang="en"/>
              <a:t>50 dB</a:t>
            </a:r>
            <a:endParaRPr/>
          </a:p>
          <a:p>
            <a:pPr indent="0" lvl="0" marL="0" rtl="0" algn="l">
              <a:spcBef>
                <a:spcPts val="1200"/>
              </a:spcBef>
              <a:spcAft>
                <a:spcPts val="0"/>
              </a:spcAft>
              <a:buClr>
                <a:schemeClr val="dk1"/>
              </a:buClr>
              <a:buSzPct val="61111"/>
              <a:buFont typeface="Arial"/>
              <a:buNone/>
            </a:pPr>
            <a:r>
              <a:rPr lang="en"/>
              <a:t>40 dB – Refrigerator</a:t>
            </a:r>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7" name="Google Shape;337;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8" name="Google Shape;338;p55"/>
          <p:cNvPicPr preferRelativeResize="0"/>
          <p:nvPr/>
        </p:nvPicPr>
        <p:blipFill>
          <a:blip r:embed="rId3">
            <a:alphaModFix/>
          </a:blip>
          <a:stretch>
            <a:fillRect/>
          </a:stretch>
        </p:blipFill>
        <p:spPr>
          <a:xfrm>
            <a:off x="311700" y="1152475"/>
            <a:ext cx="3902373" cy="368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800" u="sng">
                <a:solidFill>
                  <a:schemeClr val="hlink"/>
                </a:solidFill>
                <a:highlight>
                  <a:srgbClr val="FAFAFA"/>
                </a:highlight>
                <a:latin typeface="Times New Roman"/>
                <a:ea typeface="Times New Roman"/>
                <a:cs typeface="Times New Roman"/>
                <a:sym typeface="Times New Roman"/>
                <a:hlinkClick r:id="rId3"/>
              </a:rPr>
              <a:t>Database and Caching Support for Adaptive Visualization of Large Sensor Data</a:t>
            </a:r>
            <a:endParaRPr sz="3400"/>
          </a:p>
        </p:txBody>
      </p:sp>
      <p:pic>
        <p:nvPicPr>
          <p:cNvPr id="81" name="Google Shape;81;p17"/>
          <p:cNvPicPr preferRelativeResize="0"/>
          <p:nvPr/>
        </p:nvPicPr>
        <p:blipFill>
          <a:blip r:embed="rId4">
            <a:alphaModFix/>
          </a:blip>
          <a:stretch>
            <a:fillRect/>
          </a:stretch>
        </p:blipFill>
        <p:spPr>
          <a:xfrm>
            <a:off x="170125" y="1165725"/>
            <a:ext cx="4974075" cy="2911325"/>
          </a:xfrm>
          <a:prstGeom prst="rect">
            <a:avLst/>
          </a:prstGeom>
          <a:noFill/>
          <a:ln>
            <a:noFill/>
          </a:ln>
        </p:spPr>
      </p:pic>
      <p:sp>
        <p:nvSpPr>
          <p:cNvPr id="82" name="Google Shape;82;p17"/>
          <p:cNvSpPr txBox="1"/>
          <p:nvPr/>
        </p:nvSpPr>
        <p:spPr>
          <a:xfrm>
            <a:off x="5331900" y="1339450"/>
            <a:ext cx="32682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333333"/>
                </a:solidFill>
                <a:highlight>
                  <a:srgbClr val="FFFF00"/>
                </a:highlight>
                <a:latin typeface="Times New Roman"/>
                <a:ea typeface="Times New Roman"/>
                <a:cs typeface="Times New Roman"/>
                <a:sym typeface="Times New Roman"/>
              </a:rPr>
              <a:t>Authors </a:t>
            </a:r>
            <a:r>
              <a:rPr b="1" lang="en">
                <a:solidFill>
                  <a:srgbClr val="333333"/>
                </a:solidFill>
                <a:highlight>
                  <a:srgbClr val="FFFF00"/>
                </a:highlight>
                <a:latin typeface="Times New Roman"/>
                <a:ea typeface="Times New Roman"/>
                <a:cs typeface="Times New Roman"/>
                <a:sym typeface="Times New Roman"/>
              </a:rPr>
              <a:t>advise against displaying too many data points</a:t>
            </a:r>
            <a:r>
              <a:rPr lang="en">
                <a:solidFill>
                  <a:srgbClr val="333333"/>
                </a:solidFill>
                <a:highlight>
                  <a:srgbClr val="FFFF00"/>
                </a:highlight>
                <a:latin typeface="Times New Roman"/>
                <a:ea typeface="Times New Roman"/>
                <a:cs typeface="Times New Roman"/>
                <a:sym typeface="Times New Roman"/>
              </a:rPr>
              <a:t> on a single screen as it can make the visualization slow, increase network usage and render the interface less informative and cluttered</a:t>
            </a:r>
            <a:r>
              <a:rPr lang="en">
                <a:solidFill>
                  <a:srgbClr val="333333"/>
                </a:solidFill>
                <a:highlight>
                  <a:srgbClr val="FAFAFA"/>
                </a:highlight>
                <a:latin typeface="Times New Roman"/>
                <a:ea typeface="Times New Roman"/>
                <a:cs typeface="Times New Roman"/>
                <a:sym typeface="Times New Roman"/>
              </a:rPr>
              <a:t>.</a:t>
            </a:r>
            <a:endParaRPr sz="1600"/>
          </a:p>
        </p:txBody>
      </p:sp>
      <p:sp>
        <p:nvSpPr>
          <p:cNvPr id="83" name="Google Shape;83;p17"/>
          <p:cNvSpPr txBox="1"/>
          <p:nvPr/>
        </p:nvSpPr>
        <p:spPr>
          <a:xfrm>
            <a:off x="5331900" y="3052575"/>
            <a:ext cx="34098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333333"/>
                </a:solidFill>
                <a:highlight>
                  <a:srgbClr val="FFFF00"/>
                </a:highlight>
                <a:latin typeface="Times New Roman"/>
                <a:ea typeface="Times New Roman"/>
                <a:cs typeface="Times New Roman"/>
                <a:sym typeface="Times New Roman"/>
              </a:rPr>
              <a:t>Authors used </a:t>
            </a:r>
            <a:r>
              <a:rPr b="1" lang="en">
                <a:solidFill>
                  <a:srgbClr val="333333"/>
                </a:solidFill>
                <a:highlight>
                  <a:srgbClr val="FFFF00"/>
                </a:highlight>
                <a:latin typeface="Times New Roman"/>
                <a:ea typeface="Times New Roman"/>
                <a:cs typeface="Times New Roman"/>
                <a:sym typeface="Times New Roman"/>
              </a:rPr>
              <a:t>Grafana</a:t>
            </a:r>
            <a:r>
              <a:rPr lang="en">
                <a:solidFill>
                  <a:srgbClr val="333333"/>
                </a:solidFill>
                <a:highlight>
                  <a:srgbClr val="FFFF00"/>
                </a:highlight>
                <a:latin typeface="Times New Roman"/>
                <a:ea typeface="Times New Roman"/>
                <a:cs typeface="Times New Roman"/>
                <a:sym typeface="Times New Roman"/>
              </a:rPr>
              <a:t> as a visualization interface for their experiments since it is a widely used open-source tool, provides data customization and allows creating dashboards with attractive visualizations.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326125" y="445025"/>
            <a:ext cx="55062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800" u="sng">
                <a:solidFill>
                  <a:schemeClr val="hlink"/>
                </a:solidFill>
                <a:highlight>
                  <a:srgbClr val="FAFAFA"/>
                </a:highlight>
                <a:latin typeface="Times New Roman"/>
                <a:ea typeface="Times New Roman"/>
                <a:cs typeface="Times New Roman"/>
                <a:sym typeface="Times New Roman"/>
                <a:hlinkClick r:id="rId3"/>
              </a:rPr>
              <a:t>Database and Caching Support for Adaptive Visualization of Large Sensor Data</a:t>
            </a:r>
            <a:endParaRPr sz="3400">
              <a:solidFill>
                <a:srgbClr val="000000"/>
              </a:solidFill>
            </a:endParaRPr>
          </a:p>
          <a:p>
            <a:pPr indent="0" lvl="0" marL="0" rtl="0" algn="l">
              <a:spcBef>
                <a:spcPts val="0"/>
              </a:spcBef>
              <a:spcAft>
                <a:spcPts val="0"/>
              </a:spcAft>
              <a:buNone/>
            </a:pPr>
            <a:r>
              <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0" name="Google Shape;90;p18"/>
          <p:cNvSpPr txBox="1"/>
          <p:nvPr/>
        </p:nvSpPr>
        <p:spPr>
          <a:xfrm>
            <a:off x="4376200" y="1469225"/>
            <a:ext cx="30558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FFF00"/>
                </a:highlight>
                <a:latin typeface="Times New Roman"/>
                <a:ea typeface="Times New Roman"/>
                <a:cs typeface="Times New Roman"/>
                <a:sym typeface="Times New Roman"/>
              </a:rPr>
              <a:t>The </a:t>
            </a:r>
            <a:r>
              <a:rPr b="1" lang="en" sz="1200">
                <a:solidFill>
                  <a:srgbClr val="333333"/>
                </a:solidFill>
                <a:highlight>
                  <a:srgbClr val="FFFF00"/>
                </a:highlight>
                <a:latin typeface="Times New Roman"/>
                <a:ea typeface="Times New Roman"/>
                <a:cs typeface="Times New Roman"/>
                <a:sym typeface="Times New Roman"/>
              </a:rPr>
              <a:t>user can zoom in</a:t>
            </a:r>
            <a:r>
              <a:rPr lang="en" sz="1200">
                <a:solidFill>
                  <a:srgbClr val="333333"/>
                </a:solidFill>
                <a:highlight>
                  <a:srgbClr val="FFFF00"/>
                </a:highlight>
                <a:latin typeface="Times New Roman"/>
                <a:ea typeface="Times New Roman"/>
                <a:cs typeface="Times New Roman"/>
                <a:sym typeface="Times New Roman"/>
              </a:rPr>
              <a:t> to the desired section to view lower granularity data, based on the visual inspection of this graph. The visualization interface enables a smooth transition between granularities to provide rich user experience as shown in Figure 6</a:t>
            </a:r>
            <a:endParaRPr>
              <a:highlight>
                <a:srgbClr val="FFFF00"/>
              </a:highlight>
            </a:endParaRPr>
          </a:p>
        </p:txBody>
      </p:sp>
      <p:pic>
        <p:nvPicPr>
          <p:cNvPr id="91" name="Google Shape;91;p18"/>
          <p:cNvPicPr preferRelativeResize="0"/>
          <p:nvPr/>
        </p:nvPicPr>
        <p:blipFill>
          <a:blip r:embed="rId4">
            <a:alphaModFix/>
          </a:blip>
          <a:stretch>
            <a:fillRect/>
          </a:stretch>
        </p:blipFill>
        <p:spPr>
          <a:xfrm>
            <a:off x="94625" y="330150"/>
            <a:ext cx="3491100" cy="4837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242725" y="1755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020"/>
              <a:t>Web accessibility notes</a:t>
            </a:r>
            <a:endParaRPr sz="3020"/>
          </a:p>
          <a:p>
            <a:pPr indent="0" lvl="0" marL="0" rtl="0" algn="l">
              <a:spcBef>
                <a:spcPts val="0"/>
              </a:spcBef>
              <a:spcAft>
                <a:spcPts val="0"/>
              </a:spcAft>
              <a:buSzPts val="990"/>
              <a:buNone/>
            </a:pPr>
            <a:r>
              <a:t/>
            </a:r>
            <a:endParaRPr sz="252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1929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Clr>
                <a:schemeClr val="dk1"/>
              </a:buClr>
              <a:buSzPct val="41509"/>
              <a:buFont typeface="Arial"/>
              <a:buNone/>
            </a:pPr>
            <a:r>
              <a:rPr b="1" lang="en" sz="2650" u="sng">
                <a:solidFill>
                  <a:schemeClr val="hlink"/>
                </a:solidFill>
                <a:highlight>
                  <a:srgbClr val="FFFFFF"/>
                </a:highlight>
                <a:hlinkClick r:id="rId3"/>
              </a:rPr>
              <a:t>Web Content Accessibility Guidelines</a:t>
            </a:r>
            <a:endParaRPr b="1" sz="2650">
              <a:highlight>
                <a:srgbClr val="FFFFFF"/>
              </a:highlight>
            </a:endParaRPr>
          </a:p>
          <a:p>
            <a:pPr indent="0" lvl="0" marL="0" rtl="0" algn="l">
              <a:spcBef>
                <a:spcPts val="300"/>
              </a:spcBef>
              <a:spcAft>
                <a:spcPts val="0"/>
              </a:spcAft>
              <a:buNone/>
            </a:pPr>
            <a:r>
              <a:t/>
            </a:r>
            <a:endParaRPr/>
          </a:p>
        </p:txBody>
      </p:sp>
      <p:pic>
        <p:nvPicPr>
          <p:cNvPr id="102" name="Google Shape;102;p20"/>
          <p:cNvPicPr preferRelativeResize="0"/>
          <p:nvPr/>
        </p:nvPicPr>
        <p:blipFill>
          <a:blip r:embed="rId4">
            <a:alphaModFix/>
          </a:blip>
          <a:stretch>
            <a:fillRect/>
          </a:stretch>
        </p:blipFill>
        <p:spPr>
          <a:xfrm>
            <a:off x="143075" y="900925"/>
            <a:ext cx="4177965" cy="4073024"/>
          </a:xfrm>
          <a:prstGeom prst="rect">
            <a:avLst/>
          </a:prstGeom>
          <a:noFill/>
          <a:ln>
            <a:noFill/>
          </a:ln>
        </p:spPr>
      </p:pic>
      <p:pic>
        <p:nvPicPr>
          <p:cNvPr id="103" name="Google Shape;103;p20"/>
          <p:cNvPicPr preferRelativeResize="0"/>
          <p:nvPr/>
        </p:nvPicPr>
        <p:blipFill>
          <a:blip r:embed="rId5">
            <a:alphaModFix/>
          </a:blip>
          <a:stretch>
            <a:fillRect/>
          </a:stretch>
        </p:blipFill>
        <p:spPr>
          <a:xfrm>
            <a:off x="4473450" y="765675"/>
            <a:ext cx="4518149" cy="399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3152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58579"/>
              <a:buFont typeface="Arial"/>
              <a:buNone/>
            </a:pPr>
            <a:r>
              <a:rPr b="1" lang="en" sz="1877" u="sng">
                <a:solidFill>
                  <a:schemeClr val="hlink"/>
                </a:solidFill>
                <a:highlight>
                  <a:srgbClr val="FFFFFF"/>
                </a:highlight>
                <a:hlinkClick r:id="rId3"/>
              </a:rPr>
              <a:t>Follow color contrast guidelines.</a:t>
            </a:r>
            <a:endParaRPr b="1" sz="1877">
              <a:solidFill>
                <a:srgbClr val="1C1E21"/>
              </a:solidFill>
              <a:highlight>
                <a:srgbClr val="FFFFFF"/>
              </a:highlight>
            </a:endParaRPr>
          </a:p>
          <a:p>
            <a:pPr indent="0" lvl="0" marL="0" rtl="0" algn="l">
              <a:lnSpc>
                <a:spcPct val="115000"/>
              </a:lnSpc>
              <a:spcBef>
                <a:spcPts val="20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pic>
        <p:nvPicPr>
          <p:cNvPr id="109" name="Google Shape;109;p21"/>
          <p:cNvPicPr preferRelativeResize="0"/>
          <p:nvPr/>
        </p:nvPicPr>
        <p:blipFill>
          <a:blip r:embed="rId4">
            <a:alphaModFix/>
          </a:blip>
          <a:stretch>
            <a:fillRect/>
          </a:stretch>
        </p:blipFill>
        <p:spPr>
          <a:xfrm>
            <a:off x="1542650" y="887975"/>
            <a:ext cx="5037601" cy="4050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